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8" r:id="rId2"/>
    <p:sldId id="308" r:id="rId3"/>
    <p:sldId id="346" r:id="rId4"/>
    <p:sldId id="348" r:id="rId5"/>
    <p:sldId id="337" r:id="rId6"/>
    <p:sldId id="289" r:id="rId7"/>
    <p:sldId id="353" r:id="rId8"/>
    <p:sldId id="354" r:id="rId9"/>
    <p:sldId id="355" r:id="rId10"/>
    <p:sldId id="356" r:id="rId11"/>
    <p:sldId id="358" r:id="rId12"/>
    <p:sldId id="359" r:id="rId13"/>
    <p:sldId id="369" r:id="rId14"/>
    <p:sldId id="360" r:id="rId15"/>
    <p:sldId id="361" r:id="rId16"/>
    <p:sldId id="363" r:id="rId17"/>
    <p:sldId id="368" r:id="rId18"/>
    <p:sldId id="364" r:id="rId19"/>
    <p:sldId id="365" r:id="rId20"/>
    <p:sldId id="370" r:id="rId21"/>
    <p:sldId id="371" r:id="rId22"/>
    <p:sldId id="366" r:id="rId23"/>
    <p:sldId id="367" r:id="rId24"/>
    <p:sldId id="357" r:id="rId25"/>
    <p:sldId id="342" r:id="rId26"/>
    <p:sldId id="343" r:id="rId27"/>
    <p:sldId id="292" r:id="rId28"/>
    <p:sldId id="293" r:id="rId29"/>
    <p:sldId id="345" r:id="rId30"/>
    <p:sldId id="307" r:id="rId31"/>
    <p:sldId id="313" r:id="rId32"/>
    <p:sldId id="300" r:id="rId33"/>
    <p:sldId id="314" r:id="rId34"/>
    <p:sldId id="301" r:id="rId35"/>
    <p:sldId id="347" r:id="rId36"/>
    <p:sldId id="315" r:id="rId37"/>
    <p:sldId id="316" r:id="rId38"/>
    <p:sldId id="317" r:id="rId39"/>
    <p:sldId id="318" r:id="rId40"/>
    <p:sldId id="320" r:id="rId41"/>
    <p:sldId id="266" r:id="rId42"/>
    <p:sldId id="259" r:id="rId43"/>
    <p:sldId id="260" r:id="rId44"/>
    <p:sldId id="261" r:id="rId45"/>
    <p:sldId id="262" r:id="rId46"/>
    <p:sldId id="264" r:id="rId47"/>
    <p:sldId id="263" r:id="rId48"/>
    <p:sldId id="344" r:id="rId49"/>
    <p:sldId id="265" r:id="rId50"/>
    <p:sldId id="268" r:id="rId51"/>
    <p:sldId id="269" r:id="rId52"/>
    <p:sldId id="321" r:id="rId53"/>
    <p:sldId id="270" r:id="rId54"/>
    <p:sldId id="352" r:id="rId55"/>
    <p:sldId id="322" r:id="rId56"/>
    <p:sldId id="323" r:id="rId57"/>
    <p:sldId id="324" r:id="rId58"/>
    <p:sldId id="334" r:id="rId59"/>
    <p:sldId id="327" r:id="rId60"/>
    <p:sldId id="283" r:id="rId61"/>
    <p:sldId id="328" r:id="rId62"/>
    <p:sldId id="329" r:id="rId63"/>
    <p:sldId id="330" r:id="rId64"/>
    <p:sldId id="341" r:id="rId65"/>
    <p:sldId id="331" r:id="rId66"/>
    <p:sldId id="277" r:id="rId67"/>
    <p:sldId id="332" r:id="rId68"/>
    <p:sldId id="276" r:id="rId69"/>
    <p:sldId id="275" r:id="rId70"/>
    <p:sldId id="335" r:id="rId71"/>
    <p:sldId id="325" r:id="rId72"/>
    <p:sldId id="278" r:id="rId73"/>
    <p:sldId id="333" r:id="rId74"/>
    <p:sldId id="349" r:id="rId75"/>
    <p:sldId id="279" r:id="rId76"/>
    <p:sldId id="281" r:id="rId7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5" autoAdjust="0"/>
    <p:restoredTop sz="94660"/>
  </p:normalViewPr>
  <p:slideViewPr>
    <p:cSldViewPr snapToGrid="0">
      <p:cViewPr varScale="1">
        <p:scale>
          <a:sx n="81" d="100"/>
          <a:sy n="81" d="100"/>
        </p:scale>
        <p:origin x="114" y="7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3200" b="1" i="0" u="none" strike="noStrike" kern="1200" spc="0" baseline="0">
              <a:solidFill>
                <a:srgbClr val="002060"/>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Dengue Case</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Sheet1!$B$2:$B$21</c:f>
              <c:numCache>
                <c:formatCode>General</c:formatCode>
                <c:ptCount val="20"/>
                <c:pt idx="0">
                  <c:v>5551</c:v>
                </c:pt>
                <c:pt idx="1">
                  <c:v>2430</c:v>
                </c:pt>
                <c:pt idx="2">
                  <c:v>6232</c:v>
                </c:pt>
                <c:pt idx="3">
                  <c:v>486</c:v>
                </c:pt>
                <c:pt idx="4">
                  <c:v>3434</c:v>
                </c:pt>
                <c:pt idx="5">
                  <c:v>1048</c:v>
                </c:pt>
                <c:pt idx="6">
                  <c:v>2200</c:v>
                </c:pt>
                <c:pt idx="7">
                  <c:v>466</c:v>
                </c:pt>
                <c:pt idx="8">
                  <c:v>1153</c:v>
                </c:pt>
                <c:pt idx="9">
                  <c:v>474</c:v>
                </c:pt>
                <c:pt idx="10">
                  <c:v>409</c:v>
                </c:pt>
                <c:pt idx="11">
                  <c:v>1359</c:v>
                </c:pt>
                <c:pt idx="12">
                  <c:v>671</c:v>
                </c:pt>
                <c:pt idx="13">
                  <c:v>1749</c:v>
                </c:pt>
                <c:pt idx="14">
                  <c:v>375</c:v>
                </c:pt>
                <c:pt idx="15">
                  <c:v>3162</c:v>
                </c:pt>
                <c:pt idx="16">
                  <c:v>6060</c:v>
                </c:pt>
                <c:pt idx="17">
                  <c:v>2766</c:v>
                </c:pt>
                <c:pt idx="18">
                  <c:v>6640</c:v>
                </c:pt>
              </c:numCache>
            </c:numRef>
          </c:val>
          <c:extLst xmlns:c16r2="http://schemas.microsoft.com/office/drawing/2015/06/chart">
            <c:ext xmlns:c16="http://schemas.microsoft.com/office/drawing/2014/chart" uri="{C3380CC4-5D6E-409C-BE32-E72D297353CC}">
              <c16:uniqueId val="{00000000-8732-4CFF-9D20-A71BF847C959}"/>
            </c:ext>
          </c:extLst>
        </c:ser>
        <c:dLbls>
          <c:showLegendKey val="0"/>
          <c:showVal val="1"/>
          <c:showCatName val="0"/>
          <c:showSerName val="0"/>
          <c:showPercent val="0"/>
          <c:showBubbleSize val="0"/>
        </c:dLbls>
        <c:gapWidth val="219"/>
        <c:overlap val="-27"/>
        <c:axId val="103916224"/>
        <c:axId val="103916784"/>
      </c:barChart>
      <c:catAx>
        <c:axId val="103916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3916784"/>
        <c:crosses val="autoZero"/>
        <c:auto val="1"/>
        <c:lblAlgn val="ctr"/>
        <c:lblOffset val="100"/>
        <c:noMultiLvlLbl val="0"/>
      </c:catAx>
      <c:valAx>
        <c:axId val="1039167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3916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1" i="0" u="none" strike="noStrike" kern="1200" spc="0" baseline="0">
                <a:solidFill>
                  <a:schemeClr val="accent1">
                    <a:lumMod val="75000"/>
                  </a:schemeClr>
                </a:solidFill>
                <a:latin typeface="Times New Roman" panose="02020603050405020304" pitchFamily="18" charset="0"/>
                <a:ea typeface="+mn-ea"/>
                <a:cs typeface="Times New Roman" panose="02020603050405020304" pitchFamily="18" charset="0"/>
              </a:defRPr>
            </a:pPr>
            <a:r>
              <a:rPr lang="en-US" dirty="0">
                <a:solidFill>
                  <a:srgbClr val="002060"/>
                </a:solidFill>
              </a:rPr>
              <a:t>Death</a:t>
            </a:r>
          </a:p>
        </c:rich>
      </c:tx>
      <c:overlay val="0"/>
      <c:spPr>
        <a:noFill/>
        <a:ln>
          <a:noFill/>
        </a:ln>
        <a:effectLst/>
      </c:spPr>
      <c:txPr>
        <a:bodyPr rot="0" spcFirstLastPara="1" vertOverflow="ellipsis" vert="horz" wrap="square" anchor="ctr" anchorCtr="1"/>
        <a:lstStyle/>
        <a:p>
          <a:pPr>
            <a:defRPr sz="3200" b="1" i="0" u="none" strike="noStrike" kern="1200" spc="0" baseline="0">
              <a:solidFill>
                <a:schemeClr val="accent1">
                  <a:lumMod val="7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col"/>
        <c:grouping val="clustered"/>
        <c:varyColors val="0"/>
        <c:ser>
          <c:idx val="0"/>
          <c:order val="0"/>
          <c:tx>
            <c:strRef>
              <c:f>Sheet1!$B$1</c:f>
              <c:strCache>
                <c:ptCount val="1"/>
                <c:pt idx="0">
                  <c:v>Death</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Sheet1!$A$2:$A$21</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Sheet1!$B$2:$B$21</c:f>
              <c:numCache>
                <c:formatCode>General</c:formatCode>
                <c:ptCount val="20"/>
                <c:pt idx="0">
                  <c:v>93</c:v>
                </c:pt>
                <c:pt idx="1">
                  <c:v>44</c:v>
                </c:pt>
                <c:pt idx="2">
                  <c:v>58</c:v>
                </c:pt>
                <c:pt idx="3">
                  <c:v>0</c:v>
                </c:pt>
                <c:pt idx="4">
                  <c:v>13</c:v>
                </c:pt>
                <c:pt idx="5">
                  <c:v>4</c:v>
                </c:pt>
                <c:pt idx="6">
                  <c:v>11</c:v>
                </c:pt>
                <c:pt idx="7">
                  <c:v>0</c:v>
                </c:pt>
                <c:pt idx="8">
                  <c:v>0</c:v>
                </c:pt>
                <c:pt idx="9">
                  <c:v>0</c:v>
                </c:pt>
                <c:pt idx="10">
                  <c:v>0</c:v>
                </c:pt>
                <c:pt idx="11">
                  <c:v>6</c:v>
                </c:pt>
                <c:pt idx="12">
                  <c:v>1</c:v>
                </c:pt>
                <c:pt idx="13">
                  <c:v>2</c:v>
                </c:pt>
                <c:pt idx="14">
                  <c:v>3</c:v>
                </c:pt>
                <c:pt idx="15">
                  <c:v>6</c:v>
                </c:pt>
                <c:pt idx="16">
                  <c:v>14</c:v>
                </c:pt>
                <c:pt idx="17">
                  <c:v>8</c:v>
                </c:pt>
                <c:pt idx="18">
                  <c:v>16</c:v>
                </c:pt>
              </c:numCache>
            </c:numRef>
          </c:val>
          <c:extLst xmlns:c16r2="http://schemas.microsoft.com/office/drawing/2015/06/chart">
            <c:ext xmlns:c16="http://schemas.microsoft.com/office/drawing/2014/chart" uri="{C3380CC4-5D6E-409C-BE32-E72D297353CC}">
              <c16:uniqueId val="{00000000-2AB5-49A0-BD25-33545A704624}"/>
            </c:ext>
          </c:extLst>
        </c:ser>
        <c:dLbls>
          <c:showLegendKey val="0"/>
          <c:showVal val="1"/>
          <c:showCatName val="0"/>
          <c:showSerName val="0"/>
          <c:showPercent val="0"/>
          <c:showBubbleSize val="0"/>
        </c:dLbls>
        <c:gapWidth val="219"/>
        <c:overlap val="-27"/>
        <c:axId val="103919024"/>
        <c:axId val="103919584"/>
      </c:barChart>
      <c:catAx>
        <c:axId val="10391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3919584"/>
        <c:crosses val="autoZero"/>
        <c:auto val="1"/>
        <c:lblAlgn val="ctr"/>
        <c:lblOffset val="100"/>
        <c:noMultiLvlLbl val="0"/>
      </c:catAx>
      <c:valAx>
        <c:axId val="103919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103919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percentage</c:v>
                </c:pt>
              </c:strCache>
            </c:strRef>
          </c:tx>
          <c:dPt>
            <c:idx val="0"/>
            <c:bubble3D val="0"/>
            <c:explosion val="6"/>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dPt>
          <c:dPt>
            <c:idx val="1"/>
            <c:bubble3D val="0"/>
            <c:explosion val="24"/>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dPt>
          <c:dPt>
            <c:idx val="2"/>
            <c:bubble3D val="0"/>
            <c:explosion val="11"/>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dPt>
          <c:dLbls>
            <c:dLbl>
              <c:idx val="0"/>
              <c:layout>
                <c:manualLayout>
                  <c:x val="-2.5462962962962965E-2"/>
                  <c:y val="6.614054083740456E-2"/>
                </c:manualLayout>
              </c:layout>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extLst>
            </c:dLbl>
            <c:dLbl>
              <c:idx val="1"/>
              <c:layout>
                <c:manualLayout>
                  <c:x val="-2.3148148148148147E-3"/>
                  <c:y val="-8.11724819368147E-2"/>
                </c:manualLayout>
              </c:layout>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extLst>
            </c:dLbl>
            <c:dLbl>
              <c:idx val="2"/>
              <c:layout>
                <c:manualLayout>
                  <c:x val="1.3888888888888892E-2"/>
                  <c:y val="4.5095823298230406E-2"/>
                </c:manualLayout>
              </c:layout>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330" b="0" i="0" u="none" strike="noStrike" kern="1200" baseline="0">
                      <a:solidFill>
                        <a:schemeClr val="tx1"/>
                      </a:solidFill>
                      <a:effectLst/>
                      <a:latin typeface="+mn-lt"/>
                      <a:ea typeface="+mn-ea"/>
                      <a:cs typeface="+mn-cs"/>
                    </a:defRPr>
                  </a:pPr>
                  <a:endParaRPr lang="en-US"/>
                </a:p>
              </c:txPr>
              <c:dLblPos val="inEnd"/>
              <c:showLegendKey val="0"/>
              <c:showVal val="0"/>
              <c:showCatName val="1"/>
              <c:showSerName val="0"/>
              <c:showPercent val="1"/>
              <c:showBubbleSize val="0"/>
              <c:extLst>
                <c:ext xmlns:c15="http://schemas.microsoft.com/office/drawing/2012/chart" uri="{CE6537A1-D6FC-4f65-9D91-7224C49458BB}"/>
              </c:extLst>
            </c:dLbl>
            <c:spPr>
              <a:solidFill>
                <a:prstClr val="white">
                  <a:alpha val="90000"/>
                </a:prst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a:lstStyle/>
              <a:p>
                <a:pPr>
                  <a:defRPr>
                    <a:solidFill>
                      <a:schemeClr val="tx1"/>
                    </a:solidFill>
                  </a:defRPr>
                </a:pPr>
                <a:endParaRPr lang="en-US"/>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Sheet1!$A$2:$A$4</c:f>
              <c:strCache>
                <c:ptCount val="3"/>
                <c:pt idx="0">
                  <c:v>A</c:v>
                </c:pt>
                <c:pt idx="1">
                  <c:v>B</c:v>
                </c:pt>
                <c:pt idx="2">
                  <c:v>C</c:v>
                </c:pt>
              </c:strCache>
            </c:strRef>
          </c:cat>
          <c:val>
            <c:numRef>
              <c:f>Sheet1!$B$2:$B$4</c:f>
              <c:numCache>
                <c:formatCode>0.00%</c:formatCode>
                <c:ptCount val="3"/>
                <c:pt idx="0">
                  <c:v>0.24300000000000016</c:v>
                </c:pt>
                <c:pt idx="1">
                  <c:v>0.57399999999999995</c:v>
                </c:pt>
                <c:pt idx="2">
                  <c:v>0.18300000000000016</c:v>
                </c:pt>
              </c:numCache>
            </c:numRef>
          </c:val>
        </c:ser>
        <c:dLbls>
          <c:showLegendKey val="0"/>
          <c:showVal val="0"/>
          <c:showCatName val="0"/>
          <c:showSerName val="0"/>
          <c:showPercent val="1"/>
          <c:showBubbleSize val="0"/>
          <c:showLeaderLines val="1"/>
        </c:dLbls>
      </c:pie3DChart>
      <c:spPr>
        <a:noFill/>
        <a:ln>
          <a:noFill/>
        </a:ln>
        <a:effectLst/>
      </c:spPr>
    </c:plotArea>
    <c:plotVisOnly val="1"/>
    <c:dispBlanksAs val="zero"/>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481218380311175"/>
          <c:y val="4.3779637435657721E-2"/>
          <c:w val="0.3956824146981629"/>
          <c:h val="0.95622036256434251"/>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1-94B2-4875-B6A5-A502C8177AEA}"/>
              </c:ext>
            </c:extLst>
          </c:dPt>
          <c:dPt>
            <c:idx val="1"/>
            <c:bubble3D val="0"/>
            <c:spPr>
              <a:solidFill>
                <a:schemeClr val="accent2"/>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3-94B2-4875-B6A5-A502C8177AEA}"/>
              </c:ext>
            </c:extLst>
          </c:dPt>
          <c:dPt>
            <c:idx val="2"/>
            <c:bubble3D val="0"/>
            <c:spPr>
              <a:solidFill>
                <a:schemeClr val="accent3"/>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5-94B2-4875-B6A5-A502C8177AEA}"/>
              </c:ext>
            </c:extLst>
          </c:dPt>
          <c:dPt>
            <c:idx val="3"/>
            <c:bubble3D val="0"/>
            <c:spPr>
              <a:solidFill>
                <a:schemeClr val="accent4"/>
              </a:solidFill>
              <a:ln>
                <a:noFill/>
              </a:ln>
              <a:effectLst>
                <a:outerShdw blurRad="254000" sx="102000" sy="102000" algn="ctr" rotWithShape="0">
                  <a:prstClr val="black">
                    <a:alpha val="20000"/>
                  </a:prstClr>
                </a:outerShdw>
              </a:effectLst>
            </c:spPr>
            <c:extLst xmlns:c16r2="http://schemas.microsoft.com/office/drawing/2015/06/chart">
              <c:ext xmlns:c16="http://schemas.microsoft.com/office/drawing/2014/chart" uri="{C3380CC4-5D6E-409C-BE32-E72D297353CC}">
                <c16:uniqueId val="{00000007-94B2-4875-B6A5-A502C8177AEA}"/>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xmlns:c16r2="http://schemas.microsoft.com/office/drawing/2015/06/chart">
              <c:ext xmlns:c15="http://schemas.microsoft.com/office/drawing/2012/chart" uri="{CE6537A1-D6FC-4f65-9D91-7224C49458BB}"/>
            </c:extLst>
          </c:dLbls>
          <c:cat>
            <c:strRef>
              <c:f>Sheet1!$A$2:$A$5</c:f>
              <c:strCache>
                <c:ptCount val="4"/>
                <c:pt idx="0">
                  <c:v>5 day</c:v>
                </c:pt>
                <c:pt idx="1">
                  <c:v>6 day</c:v>
                </c:pt>
                <c:pt idx="2">
                  <c:v>&lt;5 day</c:v>
                </c:pt>
                <c:pt idx="3">
                  <c:v>&gt;7 day</c:v>
                </c:pt>
              </c:strCache>
            </c:strRef>
          </c:cat>
          <c:val>
            <c:numRef>
              <c:f>Sheet1!$B$2:$B$5</c:f>
              <c:numCache>
                <c:formatCode>0%</c:formatCode>
                <c:ptCount val="4"/>
                <c:pt idx="0">
                  <c:v>0.32000000000000012</c:v>
                </c:pt>
                <c:pt idx="1">
                  <c:v>0.35000000000000009</c:v>
                </c:pt>
                <c:pt idx="2">
                  <c:v>0.17</c:v>
                </c:pt>
                <c:pt idx="3">
                  <c:v>0.16</c:v>
                </c:pt>
              </c:numCache>
            </c:numRef>
          </c:val>
          <c:extLst xmlns:c16r2="http://schemas.microsoft.com/office/drawing/2015/06/chart">
            <c:ext xmlns:c16="http://schemas.microsoft.com/office/drawing/2014/chart" uri="{C3380CC4-5D6E-409C-BE32-E72D297353CC}">
              <c16:uniqueId val="{00000008-94B2-4875-B6A5-A502C8177AEA}"/>
            </c:ext>
          </c:extLst>
        </c:ser>
        <c:dLbls>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94177-2D42-41EB-B2D6-1B10BDAA3401}" type="doc">
      <dgm:prSet loTypeId="urn:microsoft.com/office/officeart/2005/8/layout/hList9" loCatId="list" qsTypeId="urn:microsoft.com/office/officeart/2005/8/quickstyle/simple5" qsCatId="simple" csTypeId="urn:microsoft.com/office/officeart/2005/8/colors/accent1_2" csCatId="accent1" phldr="1"/>
      <dgm:spPr/>
    </dgm:pt>
    <dgm:pt modelId="{692BE3A2-12EB-43BB-A26C-38C9717797AA}">
      <dgm:prSet phldrT="[Text]" custT="1"/>
      <dgm:spPr/>
      <dgm:t>
        <a:bodyPr/>
        <a:lstStyle/>
        <a:p>
          <a:r>
            <a:rPr lang="en-US" sz="2000" b="1" dirty="0" smtClean="0">
              <a:latin typeface="Times New Roman" panose="02020603050405020304" pitchFamily="18" charset="0"/>
              <a:cs typeface="Times New Roman" panose="02020603050405020304" pitchFamily="18" charset="0"/>
            </a:rPr>
            <a:t>People affected by dengue</a:t>
          </a:r>
          <a:endParaRPr lang="en-US" sz="2000" b="1" dirty="0">
            <a:latin typeface="Times New Roman" panose="02020603050405020304" pitchFamily="18" charset="0"/>
            <a:cs typeface="Times New Roman" panose="02020603050405020304" pitchFamily="18" charset="0"/>
          </a:endParaRPr>
        </a:p>
      </dgm:t>
    </dgm:pt>
    <dgm:pt modelId="{7DD1FD85-F963-4A39-8D0A-A9E783762CD1}" type="parTrans" cxnId="{5C12AB20-B40D-4A79-8511-07C868F18825}">
      <dgm:prSet/>
      <dgm:spPr/>
      <dgm:t>
        <a:bodyPr/>
        <a:lstStyle/>
        <a:p>
          <a:endParaRPr lang="en-US"/>
        </a:p>
      </dgm:t>
    </dgm:pt>
    <dgm:pt modelId="{12D60327-5D4F-4927-9FC5-D9A2730206CD}" type="sibTrans" cxnId="{5C12AB20-B40D-4A79-8511-07C868F18825}">
      <dgm:prSet/>
      <dgm:spPr/>
      <dgm:t>
        <a:bodyPr/>
        <a:lstStyle/>
        <a:p>
          <a:endParaRPr lang="en-US"/>
        </a:p>
      </dgm:t>
    </dgm:pt>
    <dgm:pt modelId="{0F768CEE-A04E-463A-A849-A1F4516C235B}">
      <dgm:prSet phldrT="[Text]" custT="1"/>
      <dgm:spPr/>
      <dgm:t>
        <a:bodyPr/>
        <a:lstStyle/>
        <a:p>
          <a:r>
            <a:rPr lang="en-US" sz="2000" b="1" dirty="0" smtClean="0">
              <a:latin typeface="Times New Roman" panose="02020603050405020304" pitchFamily="18" charset="0"/>
              <a:cs typeface="Times New Roman" panose="02020603050405020304" pitchFamily="18" charset="0"/>
            </a:rPr>
            <a:t>Released from hospitals</a:t>
          </a:r>
          <a:endParaRPr lang="en-US" sz="2000" b="1" dirty="0">
            <a:latin typeface="Times New Roman" panose="02020603050405020304" pitchFamily="18" charset="0"/>
            <a:cs typeface="Times New Roman" panose="02020603050405020304" pitchFamily="18" charset="0"/>
          </a:endParaRPr>
        </a:p>
      </dgm:t>
    </dgm:pt>
    <dgm:pt modelId="{EB372F04-9AA1-4CF1-AA0C-92D1AE05F048}" type="parTrans" cxnId="{AF4F8ECF-3FDA-4574-9D25-16EE600D2E76}">
      <dgm:prSet/>
      <dgm:spPr/>
      <dgm:t>
        <a:bodyPr/>
        <a:lstStyle/>
        <a:p>
          <a:endParaRPr lang="en-US"/>
        </a:p>
      </dgm:t>
    </dgm:pt>
    <dgm:pt modelId="{E9780343-B6A3-4A5F-8D90-7CC1ED4600B7}" type="sibTrans" cxnId="{AF4F8ECF-3FDA-4574-9D25-16EE600D2E76}">
      <dgm:prSet/>
      <dgm:spPr/>
      <dgm:t>
        <a:bodyPr/>
        <a:lstStyle/>
        <a:p>
          <a:endParaRPr lang="en-US"/>
        </a:p>
      </dgm:t>
    </dgm:pt>
    <dgm:pt modelId="{6ED47953-F9FA-4F67-A967-CA5E89E8CCF8}">
      <dgm:prSet/>
      <dgm:spPr/>
      <dgm:t>
        <a:bodyPr/>
        <a:lstStyle/>
        <a:p>
          <a:r>
            <a:rPr lang="en-US" b="1" dirty="0" smtClean="0">
              <a:solidFill>
                <a:srgbClr val="FF0000"/>
              </a:solidFill>
              <a:latin typeface="Times New Roman" panose="02020603050405020304" pitchFamily="18" charset="0"/>
              <a:cs typeface="Times New Roman" panose="02020603050405020304" pitchFamily="18" charset="0"/>
            </a:rPr>
            <a:t>81839</a:t>
          </a:r>
          <a:endParaRPr lang="en-US" b="1" dirty="0">
            <a:solidFill>
              <a:srgbClr val="FF0000"/>
            </a:solidFill>
            <a:latin typeface="Times New Roman" panose="02020603050405020304" pitchFamily="18" charset="0"/>
            <a:cs typeface="Times New Roman" panose="02020603050405020304" pitchFamily="18" charset="0"/>
          </a:endParaRPr>
        </a:p>
      </dgm:t>
    </dgm:pt>
    <dgm:pt modelId="{17748D98-2407-483C-AB02-6F9613ECBA56}" type="parTrans" cxnId="{5EB06E82-C843-4DE2-B377-4E902C47682F}">
      <dgm:prSet/>
      <dgm:spPr/>
      <dgm:t>
        <a:bodyPr/>
        <a:lstStyle/>
        <a:p>
          <a:endParaRPr lang="en-US"/>
        </a:p>
      </dgm:t>
    </dgm:pt>
    <dgm:pt modelId="{53188092-5648-496A-9ED0-D4F56131F599}" type="sibTrans" cxnId="{5EB06E82-C843-4DE2-B377-4E902C47682F}">
      <dgm:prSet/>
      <dgm:spPr/>
      <dgm:t>
        <a:bodyPr/>
        <a:lstStyle/>
        <a:p>
          <a:endParaRPr lang="en-US"/>
        </a:p>
      </dgm:t>
    </dgm:pt>
    <dgm:pt modelId="{BFA339F1-A6C1-44AA-B4E5-F41BA9D9C2E2}">
      <dgm:prSet/>
      <dgm:spPr/>
      <dgm:t>
        <a:bodyPr/>
        <a:lstStyle/>
        <a:p>
          <a:r>
            <a:rPr lang="en-US" b="1" dirty="0" smtClean="0">
              <a:solidFill>
                <a:srgbClr val="FF0000"/>
              </a:solidFill>
              <a:latin typeface="Times New Roman" panose="02020603050405020304" pitchFamily="18" charset="0"/>
              <a:cs typeface="Times New Roman" panose="02020603050405020304" pitchFamily="18" charset="0"/>
            </a:rPr>
            <a:t>79129</a:t>
          </a:r>
          <a:endParaRPr lang="en-US" b="1" dirty="0">
            <a:solidFill>
              <a:srgbClr val="FF0000"/>
            </a:solidFill>
            <a:latin typeface="Times New Roman" panose="02020603050405020304" pitchFamily="18" charset="0"/>
            <a:cs typeface="Times New Roman" panose="02020603050405020304" pitchFamily="18" charset="0"/>
          </a:endParaRPr>
        </a:p>
      </dgm:t>
    </dgm:pt>
    <dgm:pt modelId="{B02EFFD4-70A8-45A8-9064-530204FDC004}" type="parTrans" cxnId="{A0109C61-BC24-47DD-B8C6-E9204DA389CA}">
      <dgm:prSet/>
      <dgm:spPr/>
      <dgm:t>
        <a:bodyPr/>
        <a:lstStyle/>
        <a:p>
          <a:endParaRPr lang="en-US"/>
        </a:p>
      </dgm:t>
    </dgm:pt>
    <dgm:pt modelId="{5A8D83C1-021B-4B3C-9DEE-92EA743EF376}" type="sibTrans" cxnId="{A0109C61-BC24-47DD-B8C6-E9204DA389CA}">
      <dgm:prSet/>
      <dgm:spPr/>
      <dgm:t>
        <a:bodyPr/>
        <a:lstStyle/>
        <a:p>
          <a:endParaRPr lang="en-US"/>
        </a:p>
      </dgm:t>
    </dgm:pt>
    <dgm:pt modelId="{4D1D92D3-95D5-4DC2-BD30-18C9FD5662B6}" type="pres">
      <dgm:prSet presAssocID="{A8594177-2D42-41EB-B2D6-1B10BDAA3401}" presName="list" presStyleCnt="0">
        <dgm:presLayoutVars>
          <dgm:dir/>
          <dgm:animLvl val="lvl"/>
        </dgm:presLayoutVars>
      </dgm:prSet>
      <dgm:spPr/>
    </dgm:pt>
    <dgm:pt modelId="{0CC03264-DDF1-403D-AFAF-AD13B93D4E57}" type="pres">
      <dgm:prSet presAssocID="{692BE3A2-12EB-43BB-A26C-38C9717797AA}" presName="posSpace" presStyleCnt="0"/>
      <dgm:spPr/>
    </dgm:pt>
    <dgm:pt modelId="{012E1379-0300-4D69-A37F-67D7107CD8E4}" type="pres">
      <dgm:prSet presAssocID="{692BE3A2-12EB-43BB-A26C-38C9717797AA}" presName="vertFlow" presStyleCnt="0"/>
      <dgm:spPr/>
    </dgm:pt>
    <dgm:pt modelId="{A96A526A-0D0E-4B6A-9A57-9C08D8C5C345}" type="pres">
      <dgm:prSet presAssocID="{692BE3A2-12EB-43BB-A26C-38C9717797AA}" presName="topSpace" presStyleCnt="0"/>
      <dgm:spPr/>
    </dgm:pt>
    <dgm:pt modelId="{96CEB506-B054-4675-81E8-4BEDB5747B27}" type="pres">
      <dgm:prSet presAssocID="{692BE3A2-12EB-43BB-A26C-38C9717797AA}" presName="firstComp" presStyleCnt="0"/>
      <dgm:spPr/>
    </dgm:pt>
    <dgm:pt modelId="{E66C2E53-B2F7-48FA-A21B-58FB05B5A023}" type="pres">
      <dgm:prSet presAssocID="{692BE3A2-12EB-43BB-A26C-38C9717797AA}" presName="firstChild" presStyleLbl="bgAccFollowNode1" presStyleIdx="0" presStyleCnt="2"/>
      <dgm:spPr/>
      <dgm:t>
        <a:bodyPr/>
        <a:lstStyle/>
        <a:p>
          <a:endParaRPr lang="en-US"/>
        </a:p>
      </dgm:t>
    </dgm:pt>
    <dgm:pt modelId="{3AB1FD4F-AB2E-42F8-9A2E-EFC1D56FAF75}" type="pres">
      <dgm:prSet presAssocID="{692BE3A2-12EB-43BB-A26C-38C9717797AA}" presName="firstChildTx" presStyleLbl="bgAccFollowNode1" presStyleIdx="0" presStyleCnt="2">
        <dgm:presLayoutVars>
          <dgm:bulletEnabled val="1"/>
        </dgm:presLayoutVars>
      </dgm:prSet>
      <dgm:spPr/>
      <dgm:t>
        <a:bodyPr/>
        <a:lstStyle/>
        <a:p>
          <a:endParaRPr lang="en-US"/>
        </a:p>
      </dgm:t>
    </dgm:pt>
    <dgm:pt modelId="{A7ACAB49-EA67-4E95-9654-24D6368D1603}" type="pres">
      <dgm:prSet presAssocID="{692BE3A2-12EB-43BB-A26C-38C9717797AA}" presName="negSpace" presStyleCnt="0"/>
      <dgm:spPr/>
    </dgm:pt>
    <dgm:pt modelId="{AD3D1C07-23DC-40D6-AEC1-487B7A3F9A47}" type="pres">
      <dgm:prSet presAssocID="{692BE3A2-12EB-43BB-A26C-38C9717797AA}" presName="circle" presStyleLbl="node1" presStyleIdx="0" presStyleCnt="2"/>
      <dgm:spPr/>
      <dgm:t>
        <a:bodyPr/>
        <a:lstStyle/>
        <a:p>
          <a:endParaRPr lang="en-US"/>
        </a:p>
      </dgm:t>
    </dgm:pt>
    <dgm:pt modelId="{FED93FDF-5960-4DE1-9CE1-F544B8FDACA4}" type="pres">
      <dgm:prSet presAssocID="{12D60327-5D4F-4927-9FC5-D9A2730206CD}" presName="transSpace" presStyleCnt="0"/>
      <dgm:spPr/>
    </dgm:pt>
    <dgm:pt modelId="{45906C37-5DC2-4CA1-AC28-A1D9ADEDB6F2}" type="pres">
      <dgm:prSet presAssocID="{0F768CEE-A04E-463A-A849-A1F4516C235B}" presName="posSpace" presStyleCnt="0"/>
      <dgm:spPr/>
    </dgm:pt>
    <dgm:pt modelId="{0EA768F7-97D0-4F5D-901A-E79161648232}" type="pres">
      <dgm:prSet presAssocID="{0F768CEE-A04E-463A-A849-A1F4516C235B}" presName="vertFlow" presStyleCnt="0"/>
      <dgm:spPr/>
    </dgm:pt>
    <dgm:pt modelId="{E965BAD5-523E-4590-B21B-ADE5851EE719}" type="pres">
      <dgm:prSet presAssocID="{0F768CEE-A04E-463A-A849-A1F4516C235B}" presName="topSpace" presStyleCnt="0"/>
      <dgm:spPr/>
    </dgm:pt>
    <dgm:pt modelId="{FC28224D-0669-46CE-AFD2-F2EBCB8BD9CD}" type="pres">
      <dgm:prSet presAssocID="{0F768CEE-A04E-463A-A849-A1F4516C235B}" presName="firstComp" presStyleCnt="0"/>
      <dgm:spPr/>
    </dgm:pt>
    <dgm:pt modelId="{4C1D3065-5D72-4423-91F7-8F2FD502033B}" type="pres">
      <dgm:prSet presAssocID="{0F768CEE-A04E-463A-A849-A1F4516C235B}" presName="firstChild" presStyleLbl="bgAccFollowNode1" presStyleIdx="1" presStyleCnt="2"/>
      <dgm:spPr/>
      <dgm:t>
        <a:bodyPr/>
        <a:lstStyle/>
        <a:p>
          <a:endParaRPr lang="en-US"/>
        </a:p>
      </dgm:t>
    </dgm:pt>
    <dgm:pt modelId="{EA9A4349-C33B-4F3C-AC02-B47DF0956F47}" type="pres">
      <dgm:prSet presAssocID="{0F768CEE-A04E-463A-A849-A1F4516C235B}" presName="firstChildTx" presStyleLbl="bgAccFollowNode1" presStyleIdx="1" presStyleCnt="2">
        <dgm:presLayoutVars>
          <dgm:bulletEnabled val="1"/>
        </dgm:presLayoutVars>
      </dgm:prSet>
      <dgm:spPr/>
      <dgm:t>
        <a:bodyPr/>
        <a:lstStyle/>
        <a:p>
          <a:endParaRPr lang="en-US"/>
        </a:p>
      </dgm:t>
    </dgm:pt>
    <dgm:pt modelId="{44BA352D-7656-406B-B046-945BEBB6ACA9}" type="pres">
      <dgm:prSet presAssocID="{0F768CEE-A04E-463A-A849-A1F4516C235B}" presName="negSpace" presStyleCnt="0"/>
      <dgm:spPr/>
    </dgm:pt>
    <dgm:pt modelId="{47216999-9B57-4DB2-A5E2-BE83AC42CDB7}" type="pres">
      <dgm:prSet presAssocID="{0F768CEE-A04E-463A-A849-A1F4516C235B}" presName="circle" presStyleLbl="node1" presStyleIdx="1" presStyleCnt="2" custScaleX="96962" custScaleY="90581" custLinFactNeighborX="-470" custLinFactNeighborY="-721"/>
      <dgm:spPr/>
      <dgm:t>
        <a:bodyPr/>
        <a:lstStyle/>
        <a:p>
          <a:endParaRPr lang="en-US"/>
        </a:p>
      </dgm:t>
    </dgm:pt>
  </dgm:ptLst>
  <dgm:cxnLst>
    <dgm:cxn modelId="{AF4F8ECF-3FDA-4574-9D25-16EE600D2E76}" srcId="{A8594177-2D42-41EB-B2D6-1B10BDAA3401}" destId="{0F768CEE-A04E-463A-A849-A1F4516C235B}" srcOrd="1" destOrd="0" parTransId="{EB372F04-9AA1-4CF1-AA0C-92D1AE05F048}" sibTransId="{E9780343-B6A3-4A5F-8D90-7CC1ED4600B7}"/>
    <dgm:cxn modelId="{88E929F6-0EEF-4DC4-A133-81094352AD63}" type="presOf" srcId="{BFA339F1-A6C1-44AA-B4E5-F41BA9D9C2E2}" destId="{4C1D3065-5D72-4423-91F7-8F2FD502033B}" srcOrd="0" destOrd="0" presId="urn:microsoft.com/office/officeart/2005/8/layout/hList9"/>
    <dgm:cxn modelId="{5C12AB20-B40D-4A79-8511-07C868F18825}" srcId="{A8594177-2D42-41EB-B2D6-1B10BDAA3401}" destId="{692BE3A2-12EB-43BB-A26C-38C9717797AA}" srcOrd="0" destOrd="0" parTransId="{7DD1FD85-F963-4A39-8D0A-A9E783762CD1}" sibTransId="{12D60327-5D4F-4927-9FC5-D9A2730206CD}"/>
    <dgm:cxn modelId="{64A63C67-8340-495F-A631-E71E765E439E}" type="presOf" srcId="{6ED47953-F9FA-4F67-A967-CA5E89E8CCF8}" destId="{3AB1FD4F-AB2E-42F8-9A2E-EFC1D56FAF75}" srcOrd="1" destOrd="0" presId="urn:microsoft.com/office/officeart/2005/8/layout/hList9"/>
    <dgm:cxn modelId="{B5A93F18-9D5B-4E60-B2A3-AF7080E35D43}" type="presOf" srcId="{692BE3A2-12EB-43BB-A26C-38C9717797AA}" destId="{AD3D1C07-23DC-40D6-AEC1-487B7A3F9A47}" srcOrd="0" destOrd="0" presId="urn:microsoft.com/office/officeart/2005/8/layout/hList9"/>
    <dgm:cxn modelId="{318F6E70-6CC4-4089-97F6-F1F9DCAE7925}" type="presOf" srcId="{0F768CEE-A04E-463A-A849-A1F4516C235B}" destId="{47216999-9B57-4DB2-A5E2-BE83AC42CDB7}" srcOrd="0" destOrd="0" presId="urn:microsoft.com/office/officeart/2005/8/layout/hList9"/>
    <dgm:cxn modelId="{A0109C61-BC24-47DD-B8C6-E9204DA389CA}" srcId="{0F768CEE-A04E-463A-A849-A1F4516C235B}" destId="{BFA339F1-A6C1-44AA-B4E5-F41BA9D9C2E2}" srcOrd="0" destOrd="0" parTransId="{B02EFFD4-70A8-45A8-9064-530204FDC004}" sibTransId="{5A8D83C1-021B-4B3C-9DEE-92EA743EF376}"/>
    <dgm:cxn modelId="{5EB06E82-C843-4DE2-B377-4E902C47682F}" srcId="{692BE3A2-12EB-43BB-A26C-38C9717797AA}" destId="{6ED47953-F9FA-4F67-A967-CA5E89E8CCF8}" srcOrd="0" destOrd="0" parTransId="{17748D98-2407-483C-AB02-6F9613ECBA56}" sibTransId="{53188092-5648-496A-9ED0-D4F56131F599}"/>
    <dgm:cxn modelId="{ADFC36AE-0B9F-4919-AC13-BCE80F1ED6EE}" type="presOf" srcId="{A8594177-2D42-41EB-B2D6-1B10BDAA3401}" destId="{4D1D92D3-95D5-4DC2-BD30-18C9FD5662B6}" srcOrd="0" destOrd="0" presId="urn:microsoft.com/office/officeart/2005/8/layout/hList9"/>
    <dgm:cxn modelId="{6F0FB79A-3FD0-440B-A00E-021A3D194AAF}" type="presOf" srcId="{BFA339F1-A6C1-44AA-B4E5-F41BA9D9C2E2}" destId="{EA9A4349-C33B-4F3C-AC02-B47DF0956F47}" srcOrd="1" destOrd="0" presId="urn:microsoft.com/office/officeart/2005/8/layout/hList9"/>
    <dgm:cxn modelId="{94D2DD09-7716-4D57-8E0A-A741B9EC5784}" type="presOf" srcId="{6ED47953-F9FA-4F67-A967-CA5E89E8CCF8}" destId="{E66C2E53-B2F7-48FA-A21B-58FB05B5A023}" srcOrd="0" destOrd="0" presId="urn:microsoft.com/office/officeart/2005/8/layout/hList9"/>
    <dgm:cxn modelId="{A601DFA8-3398-4EFE-8D38-555D0C0A8B6B}" type="presParOf" srcId="{4D1D92D3-95D5-4DC2-BD30-18C9FD5662B6}" destId="{0CC03264-DDF1-403D-AFAF-AD13B93D4E57}" srcOrd="0" destOrd="0" presId="urn:microsoft.com/office/officeart/2005/8/layout/hList9"/>
    <dgm:cxn modelId="{F5E0EF36-EC96-4427-B289-1164027B406B}" type="presParOf" srcId="{4D1D92D3-95D5-4DC2-BD30-18C9FD5662B6}" destId="{012E1379-0300-4D69-A37F-67D7107CD8E4}" srcOrd="1" destOrd="0" presId="urn:microsoft.com/office/officeart/2005/8/layout/hList9"/>
    <dgm:cxn modelId="{15D57096-8D93-4B5C-8249-279A87BABA32}" type="presParOf" srcId="{012E1379-0300-4D69-A37F-67D7107CD8E4}" destId="{A96A526A-0D0E-4B6A-9A57-9C08D8C5C345}" srcOrd="0" destOrd="0" presId="urn:microsoft.com/office/officeart/2005/8/layout/hList9"/>
    <dgm:cxn modelId="{1AD44678-73DA-4141-91FE-2560AECD36B6}" type="presParOf" srcId="{012E1379-0300-4D69-A37F-67D7107CD8E4}" destId="{96CEB506-B054-4675-81E8-4BEDB5747B27}" srcOrd="1" destOrd="0" presId="urn:microsoft.com/office/officeart/2005/8/layout/hList9"/>
    <dgm:cxn modelId="{F0D63350-DB13-4C9A-8D59-50C5C2F314FB}" type="presParOf" srcId="{96CEB506-B054-4675-81E8-4BEDB5747B27}" destId="{E66C2E53-B2F7-48FA-A21B-58FB05B5A023}" srcOrd="0" destOrd="0" presId="urn:microsoft.com/office/officeart/2005/8/layout/hList9"/>
    <dgm:cxn modelId="{0457D28A-F1CE-4EC8-A5FD-A165AEC09BA5}" type="presParOf" srcId="{96CEB506-B054-4675-81E8-4BEDB5747B27}" destId="{3AB1FD4F-AB2E-42F8-9A2E-EFC1D56FAF75}" srcOrd="1" destOrd="0" presId="urn:microsoft.com/office/officeart/2005/8/layout/hList9"/>
    <dgm:cxn modelId="{9FCE1006-66ED-4546-A787-F1BBEBC4EDA1}" type="presParOf" srcId="{4D1D92D3-95D5-4DC2-BD30-18C9FD5662B6}" destId="{A7ACAB49-EA67-4E95-9654-24D6368D1603}" srcOrd="2" destOrd="0" presId="urn:microsoft.com/office/officeart/2005/8/layout/hList9"/>
    <dgm:cxn modelId="{3FB90BCE-AF3E-42AC-BABC-A5A3656867F2}" type="presParOf" srcId="{4D1D92D3-95D5-4DC2-BD30-18C9FD5662B6}" destId="{AD3D1C07-23DC-40D6-AEC1-487B7A3F9A47}" srcOrd="3" destOrd="0" presId="urn:microsoft.com/office/officeart/2005/8/layout/hList9"/>
    <dgm:cxn modelId="{1DD0EFBA-C6FF-4F95-AD77-9E53840A5CAA}" type="presParOf" srcId="{4D1D92D3-95D5-4DC2-BD30-18C9FD5662B6}" destId="{FED93FDF-5960-4DE1-9CE1-F544B8FDACA4}" srcOrd="4" destOrd="0" presId="urn:microsoft.com/office/officeart/2005/8/layout/hList9"/>
    <dgm:cxn modelId="{AE0B384C-B9A3-46E9-9D13-4DE2AC495C7C}" type="presParOf" srcId="{4D1D92D3-95D5-4DC2-BD30-18C9FD5662B6}" destId="{45906C37-5DC2-4CA1-AC28-A1D9ADEDB6F2}" srcOrd="5" destOrd="0" presId="urn:microsoft.com/office/officeart/2005/8/layout/hList9"/>
    <dgm:cxn modelId="{6321F836-FE35-4C33-B0C9-A40087B45170}" type="presParOf" srcId="{4D1D92D3-95D5-4DC2-BD30-18C9FD5662B6}" destId="{0EA768F7-97D0-4F5D-901A-E79161648232}" srcOrd="6" destOrd="0" presId="urn:microsoft.com/office/officeart/2005/8/layout/hList9"/>
    <dgm:cxn modelId="{1001FA32-DF50-4B6C-8510-8E3AB8AF333C}" type="presParOf" srcId="{0EA768F7-97D0-4F5D-901A-E79161648232}" destId="{E965BAD5-523E-4590-B21B-ADE5851EE719}" srcOrd="0" destOrd="0" presId="urn:microsoft.com/office/officeart/2005/8/layout/hList9"/>
    <dgm:cxn modelId="{844A0C20-2EB9-4A20-AAE9-5DFF6B7F6000}" type="presParOf" srcId="{0EA768F7-97D0-4F5D-901A-E79161648232}" destId="{FC28224D-0669-46CE-AFD2-F2EBCB8BD9CD}" srcOrd="1" destOrd="0" presId="urn:microsoft.com/office/officeart/2005/8/layout/hList9"/>
    <dgm:cxn modelId="{6D82F788-61CF-4222-BD61-53DCE217BF90}" type="presParOf" srcId="{FC28224D-0669-46CE-AFD2-F2EBCB8BD9CD}" destId="{4C1D3065-5D72-4423-91F7-8F2FD502033B}" srcOrd="0" destOrd="0" presId="urn:microsoft.com/office/officeart/2005/8/layout/hList9"/>
    <dgm:cxn modelId="{B39ADF09-DD41-4239-8BC6-5490CB464944}" type="presParOf" srcId="{FC28224D-0669-46CE-AFD2-F2EBCB8BD9CD}" destId="{EA9A4349-C33B-4F3C-AC02-B47DF0956F47}" srcOrd="1" destOrd="0" presId="urn:microsoft.com/office/officeart/2005/8/layout/hList9"/>
    <dgm:cxn modelId="{007F4EFC-6C4D-4183-BBD5-991C85C63833}" type="presParOf" srcId="{4D1D92D3-95D5-4DC2-BD30-18C9FD5662B6}" destId="{44BA352D-7656-406B-B046-945BEBB6ACA9}" srcOrd="7" destOrd="0" presId="urn:microsoft.com/office/officeart/2005/8/layout/hList9"/>
    <dgm:cxn modelId="{FA3E4AB6-B6B5-4034-9DA2-A665C40713A2}" type="presParOf" srcId="{4D1D92D3-95D5-4DC2-BD30-18C9FD5662B6}" destId="{47216999-9B57-4DB2-A5E2-BE83AC42CDB7}"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FA0F86-7118-4AD9-9825-135262C066B3}"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0F2ED285-E215-40B1-A777-8DDB238F3BD0}">
      <dgm:prSet phldrT="[Text]" custT="1"/>
      <dgm:spPr/>
      <dgm:t>
        <a:bodyPr/>
        <a:lstStyle/>
        <a:p>
          <a:r>
            <a:rPr lang="en-US" sz="2400" b="1" dirty="0" smtClean="0">
              <a:latin typeface="Times New Roman" panose="02020603050405020304" pitchFamily="18" charset="0"/>
              <a:cs typeface="Times New Roman" panose="02020603050405020304" pitchFamily="18" charset="0"/>
            </a:rPr>
            <a:t>Official death </a:t>
          </a:r>
          <a:endParaRPr lang="en-US" sz="2400" b="1" dirty="0">
            <a:latin typeface="Times New Roman" panose="02020603050405020304" pitchFamily="18" charset="0"/>
            <a:cs typeface="Times New Roman" panose="02020603050405020304" pitchFamily="18" charset="0"/>
          </a:endParaRPr>
        </a:p>
      </dgm:t>
    </dgm:pt>
    <dgm:pt modelId="{A72BEEB4-2578-4E66-9959-EE0049B006EE}" type="parTrans" cxnId="{0AFF07CE-F9D4-4F08-A785-00372457BB45}">
      <dgm:prSet/>
      <dgm:spPr/>
      <dgm:t>
        <a:bodyPr/>
        <a:lstStyle/>
        <a:p>
          <a:endParaRPr lang="en-US"/>
        </a:p>
      </dgm:t>
    </dgm:pt>
    <dgm:pt modelId="{15647F38-13C7-4452-B4DB-14799B17E9D8}" type="sibTrans" cxnId="{0AFF07CE-F9D4-4F08-A785-00372457BB45}">
      <dgm:prSet/>
      <dgm:spPr/>
      <dgm:t>
        <a:bodyPr/>
        <a:lstStyle/>
        <a:p>
          <a:endParaRPr lang="en-US"/>
        </a:p>
      </dgm:t>
    </dgm:pt>
    <dgm:pt modelId="{758667BF-DB67-46F3-B888-FF813B2AA0F9}">
      <dgm:prSet phldrT="[Text]"/>
      <dgm:spPr/>
      <dgm:t>
        <a:bodyPr/>
        <a:lstStyle/>
        <a:p>
          <a:r>
            <a:rPr lang="en-US" b="1" dirty="0" smtClean="0">
              <a:solidFill>
                <a:srgbClr val="FF0000"/>
              </a:solidFill>
              <a:latin typeface="Times New Roman" panose="02020603050405020304" pitchFamily="18" charset="0"/>
              <a:cs typeface="Times New Roman" panose="02020603050405020304" pitchFamily="18" charset="0"/>
            </a:rPr>
            <a:t>68</a:t>
          </a:r>
          <a:endParaRPr lang="en-US" b="1" dirty="0">
            <a:solidFill>
              <a:srgbClr val="FF0000"/>
            </a:solidFill>
            <a:latin typeface="Times New Roman" panose="02020603050405020304" pitchFamily="18" charset="0"/>
            <a:cs typeface="Times New Roman" panose="02020603050405020304" pitchFamily="18" charset="0"/>
          </a:endParaRPr>
        </a:p>
      </dgm:t>
    </dgm:pt>
    <dgm:pt modelId="{C6FDF811-0DB4-4378-A222-3FEEEB1EF115}" type="parTrans" cxnId="{195B882A-D6AD-43ED-BF9B-1632F936C8F1}">
      <dgm:prSet/>
      <dgm:spPr/>
      <dgm:t>
        <a:bodyPr/>
        <a:lstStyle/>
        <a:p>
          <a:endParaRPr lang="en-US"/>
        </a:p>
      </dgm:t>
    </dgm:pt>
    <dgm:pt modelId="{67E4C362-E4BB-4622-9F0D-0120A95968FE}" type="sibTrans" cxnId="{195B882A-D6AD-43ED-BF9B-1632F936C8F1}">
      <dgm:prSet/>
      <dgm:spPr/>
      <dgm:t>
        <a:bodyPr/>
        <a:lstStyle/>
        <a:p>
          <a:endParaRPr lang="en-US"/>
        </a:p>
      </dgm:t>
    </dgm:pt>
    <dgm:pt modelId="{4E967572-C7DF-498E-B8BB-E1D9D9CA6745}">
      <dgm:prSet phldrT="[Text]"/>
      <dgm:spPr/>
      <dgm:t>
        <a:bodyPr/>
        <a:lstStyle/>
        <a:p>
          <a:r>
            <a:rPr lang="en-US" b="1" dirty="0" smtClean="0">
              <a:latin typeface="Times New Roman" panose="02020603050405020304" pitchFamily="18" charset="0"/>
              <a:cs typeface="Times New Roman" panose="02020603050405020304" pitchFamily="18" charset="0"/>
            </a:rPr>
            <a:t>Unofficial death</a:t>
          </a:r>
          <a:endParaRPr lang="en-US" b="1" dirty="0">
            <a:latin typeface="Times New Roman" panose="02020603050405020304" pitchFamily="18" charset="0"/>
            <a:cs typeface="Times New Roman" panose="02020603050405020304" pitchFamily="18" charset="0"/>
          </a:endParaRPr>
        </a:p>
      </dgm:t>
    </dgm:pt>
    <dgm:pt modelId="{5A6F8EFC-60E0-4F81-B41F-37742E8C5BC7}" type="parTrans" cxnId="{3F1D60B4-C60F-4DAB-BF16-CCE5F50FBBA6}">
      <dgm:prSet/>
      <dgm:spPr/>
      <dgm:t>
        <a:bodyPr/>
        <a:lstStyle/>
        <a:p>
          <a:endParaRPr lang="en-US"/>
        </a:p>
      </dgm:t>
    </dgm:pt>
    <dgm:pt modelId="{6667F439-0C93-44C6-AEAB-73AB6FC83F9B}" type="sibTrans" cxnId="{3F1D60B4-C60F-4DAB-BF16-CCE5F50FBBA6}">
      <dgm:prSet/>
      <dgm:spPr/>
      <dgm:t>
        <a:bodyPr/>
        <a:lstStyle/>
        <a:p>
          <a:endParaRPr lang="en-US"/>
        </a:p>
      </dgm:t>
    </dgm:pt>
    <dgm:pt modelId="{9606B486-3FC0-4FED-A9C9-CB7B242798E1}">
      <dgm:prSet phldrT="[Text]"/>
      <dgm:spPr/>
      <dgm:t>
        <a:bodyPr/>
        <a:lstStyle/>
        <a:p>
          <a:r>
            <a:rPr lang="en-US" b="1" dirty="0" smtClean="0">
              <a:solidFill>
                <a:srgbClr val="FF0000"/>
              </a:solidFill>
              <a:latin typeface="Times New Roman" panose="02020603050405020304" pitchFamily="18" charset="0"/>
              <a:cs typeface="Times New Roman" panose="02020603050405020304" pitchFamily="18" charset="0"/>
            </a:rPr>
            <a:t>203</a:t>
          </a:r>
          <a:endParaRPr lang="en-US" b="1" dirty="0">
            <a:solidFill>
              <a:srgbClr val="FF0000"/>
            </a:solidFill>
            <a:latin typeface="Times New Roman" panose="02020603050405020304" pitchFamily="18" charset="0"/>
            <a:cs typeface="Times New Roman" panose="02020603050405020304" pitchFamily="18" charset="0"/>
          </a:endParaRPr>
        </a:p>
      </dgm:t>
    </dgm:pt>
    <dgm:pt modelId="{9A2EA2D1-8FCF-4E5E-9D48-CEDAFF130B84}" type="parTrans" cxnId="{4E5DDA5A-3746-40A8-8B10-CF287E76954A}">
      <dgm:prSet/>
      <dgm:spPr/>
      <dgm:t>
        <a:bodyPr/>
        <a:lstStyle/>
        <a:p>
          <a:endParaRPr lang="en-US"/>
        </a:p>
      </dgm:t>
    </dgm:pt>
    <dgm:pt modelId="{5715345A-2606-4EDE-A884-89EEE22C2F01}" type="sibTrans" cxnId="{4E5DDA5A-3746-40A8-8B10-CF287E76954A}">
      <dgm:prSet/>
      <dgm:spPr/>
      <dgm:t>
        <a:bodyPr/>
        <a:lstStyle/>
        <a:p>
          <a:endParaRPr lang="en-US"/>
        </a:p>
      </dgm:t>
    </dgm:pt>
    <dgm:pt modelId="{D3C5DD1D-56F5-4DD4-850E-D0F5B60E8751}" type="pres">
      <dgm:prSet presAssocID="{B5FA0F86-7118-4AD9-9825-135262C066B3}" presName="list" presStyleCnt="0">
        <dgm:presLayoutVars>
          <dgm:dir/>
          <dgm:animLvl val="lvl"/>
        </dgm:presLayoutVars>
      </dgm:prSet>
      <dgm:spPr/>
      <dgm:t>
        <a:bodyPr/>
        <a:lstStyle/>
        <a:p>
          <a:endParaRPr lang="en-US"/>
        </a:p>
      </dgm:t>
    </dgm:pt>
    <dgm:pt modelId="{5FFF2EF5-8685-4C8C-B40D-C4445AC427BE}" type="pres">
      <dgm:prSet presAssocID="{0F2ED285-E215-40B1-A777-8DDB238F3BD0}" presName="posSpace" presStyleCnt="0"/>
      <dgm:spPr/>
    </dgm:pt>
    <dgm:pt modelId="{3400B79A-9311-4CDC-933B-8722CE9D6427}" type="pres">
      <dgm:prSet presAssocID="{0F2ED285-E215-40B1-A777-8DDB238F3BD0}" presName="vertFlow" presStyleCnt="0"/>
      <dgm:spPr/>
    </dgm:pt>
    <dgm:pt modelId="{ED750906-423E-43BD-8464-0B74EAFF1529}" type="pres">
      <dgm:prSet presAssocID="{0F2ED285-E215-40B1-A777-8DDB238F3BD0}" presName="topSpace" presStyleCnt="0"/>
      <dgm:spPr/>
    </dgm:pt>
    <dgm:pt modelId="{3DAC734E-5B31-48AC-91E9-5370511BD2F6}" type="pres">
      <dgm:prSet presAssocID="{0F2ED285-E215-40B1-A777-8DDB238F3BD0}" presName="firstComp" presStyleCnt="0"/>
      <dgm:spPr/>
    </dgm:pt>
    <dgm:pt modelId="{156B030F-56A0-4E03-A81F-90EB5BC24DCA}" type="pres">
      <dgm:prSet presAssocID="{0F2ED285-E215-40B1-A777-8DDB238F3BD0}" presName="firstChild" presStyleLbl="bgAccFollowNode1" presStyleIdx="0" presStyleCnt="2"/>
      <dgm:spPr/>
      <dgm:t>
        <a:bodyPr/>
        <a:lstStyle/>
        <a:p>
          <a:endParaRPr lang="en-US"/>
        </a:p>
      </dgm:t>
    </dgm:pt>
    <dgm:pt modelId="{F628AFD6-FAA5-46BA-8B4F-7D1C94C3116E}" type="pres">
      <dgm:prSet presAssocID="{0F2ED285-E215-40B1-A777-8DDB238F3BD0}" presName="firstChildTx" presStyleLbl="bgAccFollowNode1" presStyleIdx="0" presStyleCnt="2">
        <dgm:presLayoutVars>
          <dgm:bulletEnabled val="1"/>
        </dgm:presLayoutVars>
      </dgm:prSet>
      <dgm:spPr/>
      <dgm:t>
        <a:bodyPr/>
        <a:lstStyle/>
        <a:p>
          <a:endParaRPr lang="en-US"/>
        </a:p>
      </dgm:t>
    </dgm:pt>
    <dgm:pt modelId="{DA728894-9007-4A32-8C00-D369FDC871E9}" type="pres">
      <dgm:prSet presAssocID="{0F2ED285-E215-40B1-A777-8DDB238F3BD0}" presName="negSpace" presStyleCnt="0"/>
      <dgm:spPr/>
    </dgm:pt>
    <dgm:pt modelId="{CAE2086A-9B47-44A5-9623-8EB8B504F67B}" type="pres">
      <dgm:prSet presAssocID="{0F2ED285-E215-40B1-A777-8DDB238F3BD0}" presName="circle" presStyleLbl="node1" presStyleIdx="0" presStyleCnt="2"/>
      <dgm:spPr/>
      <dgm:t>
        <a:bodyPr/>
        <a:lstStyle/>
        <a:p>
          <a:endParaRPr lang="en-US"/>
        </a:p>
      </dgm:t>
    </dgm:pt>
    <dgm:pt modelId="{8193D4B7-8B08-4D18-BFF7-4BFA2444E8DF}" type="pres">
      <dgm:prSet presAssocID="{15647F38-13C7-4452-B4DB-14799B17E9D8}" presName="transSpace" presStyleCnt="0"/>
      <dgm:spPr/>
    </dgm:pt>
    <dgm:pt modelId="{C0911ADF-3523-494A-BDA6-CE871803E628}" type="pres">
      <dgm:prSet presAssocID="{4E967572-C7DF-498E-B8BB-E1D9D9CA6745}" presName="posSpace" presStyleCnt="0"/>
      <dgm:spPr/>
    </dgm:pt>
    <dgm:pt modelId="{BB82FD89-F6AC-4926-8F44-8D97399A96E3}" type="pres">
      <dgm:prSet presAssocID="{4E967572-C7DF-498E-B8BB-E1D9D9CA6745}" presName="vertFlow" presStyleCnt="0"/>
      <dgm:spPr/>
    </dgm:pt>
    <dgm:pt modelId="{BFBD65D7-E58A-4D1C-9698-BF6D94DE3BB5}" type="pres">
      <dgm:prSet presAssocID="{4E967572-C7DF-498E-B8BB-E1D9D9CA6745}" presName="topSpace" presStyleCnt="0"/>
      <dgm:spPr/>
    </dgm:pt>
    <dgm:pt modelId="{2268E7FA-7EAD-421A-B3B8-86F2AC50E7E0}" type="pres">
      <dgm:prSet presAssocID="{4E967572-C7DF-498E-B8BB-E1D9D9CA6745}" presName="firstComp" presStyleCnt="0"/>
      <dgm:spPr/>
    </dgm:pt>
    <dgm:pt modelId="{04D88B1B-916A-4C5A-82B0-34F366AE0A2F}" type="pres">
      <dgm:prSet presAssocID="{4E967572-C7DF-498E-B8BB-E1D9D9CA6745}" presName="firstChild" presStyleLbl="bgAccFollowNode1" presStyleIdx="1" presStyleCnt="2"/>
      <dgm:spPr/>
      <dgm:t>
        <a:bodyPr/>
        <a:lstStyle/>
        <a:p>
          <a:endParaRPr lang="en-US"/>
        </a:p>
      </dgm:t>
    </dgm:pt>
    <dgm:pt modelId="{A4FF3C36-E135-47CE-8054-5BDE3760724D}" type="pres">
      <dgm:prSet presAssocID="{4E967572-C7DF-498E-B8BB-E1D9D9CA6745}" presName="firstChildTx" presStyleLbl="bgAccFollowNode1" presStyleIdx="1" presStyleCnt="2">
        <dgm:presLayoutVars>
          <dgm:bulletEnabled val="1"/>
        </dgm:presLayoutVars>
      </dgm:prSet>
      <dgm:spPr/>
      <dgm:t>
        <a:bodyPr/>
        <a:lstStyle/>
        <a:p>
          <a:endParaRPr lang="en-US"/>
        </a:p>
      </dgm:t>
    </dgm:pt>
    <dgm:pt modelId="{82A503D2-8CB6-43DB-A4C6-6C2837382B96}" type="pres">
      <dgm:prSet presAssocID="{4E967572-C7DF-498E-B8BB-E1D9D9CA6745}" presName="negSpace" presStyleCnt="0"/>
      <dgm:spPr/>
    </dgm:pt>
    <dgm:pt modelId="{4B0E9EEF-51A7-48CB-A30A-1BC32D508EE6}" type="pres">
      <dgm:prSet presAssocID="{4E967572-C7DF-498E-B8BB-E1D9D9CA6745}" presName="circle" presStyleLbl="node1" presStyleIdx="1" presStyleCnt="2"/>
      <dgm:spPr/>
      <dgm:t>
        <a:bodyPr/>
        <a:lstStyle/>
        <a:p>
          <a:endParaRPr lang="en-US"/>
        </a:p>
      </dgm:t>
    </dgm:pt>
  </dgm:ptLst>
  <dgm:cxnLst>
    <dgm:cxn modelId="{279BE495-1D87-4028-8CD1-2D6085DE0291}" type="presOf" srcId="{9606B486-3FC0-4FED-A9C9-CB7B242798E1}" destId="{04D88B1B-916A-4C5A-82B0-34F366AE0A2F}" srcOrd="0" destOrd="0" presId="urn:microsoft.com/office/officeart/2005/8/layout/hList9"/>
    <dgm:cxn modelId="{4E5DDA5A-3746-40A8-8B10-CF287E76954A}" srcId="{4E967572-C7DF-498E-B8BB-E1D9D9CA6745}" destId="{9606B486-3FC0-4FED-A9C9-CB7B242798E1}" srcOrd="0" destOrd="0" parTransId="{9A2EA2D1-8FCF-4E5E-9D48-CEDAFF130B84}" sibTransId="{5715345A-2606-4EDE-A884-89EEE22C2F01}"/>
    <dgm:cxn modelId="{BC0303AC-E0F1-4008-B02D-251901FE66CC}" type="presOf" srcId="{4E967572-C7DF-498E-B8BB-E1D9D9CA6745}" destId="{4B0E9EEF-51A7-48CB-A30A-1BC32D508EE6}" srcOrd="0" destOrd="0" presId="urn:microsoft.com/office/officeart/2005/8/layout/hList9"/>
    <dgm:cxn modelId="{230DB074-D9D0-442D-A9AE-B4A2E6E201AE}" type="presOf" srcId="{B5FA0F86-7118-4AD9-9825-135262C066B3}" destId="{D3C5DD1D-56F5-4DD4-850E-D0F5B60E8751}" srcOrd="0" destOrd="0" presId="urn:microsoft.com/office/officeart/2005/8/layout/hList9"/>
    <dgm:cxn modelId="{FC1BEEA0-5CE9-4A1B-9F6C-BD4900A8C41B}" type="presOf" srcId="{758667BF-DB67-46F3-B888-FF813B2AA0F9}" destId="{156B030F-56A0-4E03-A81F-90EB5BC24DCA}" srcOrd="0" destOrd="0" presId="urn:microsoft.com/office/officeart/2005/8/layout/hList9"/>
    <dgm:cxn modelId="{0AFF07CE-F9D4-4F08-A785-00372457BB45}" srcId="{B5FA0F86-7118-4AD9-9825-135262C066B3}" destId="{0F2ED285-E215-40B1-A777-8DDB238F3BD0}" srcOrd="0" destOrd="0" parTransId="{A72BEEB4-2578-4E66-9959-EE0049B006EE}" sibTransId="{15647F38-13C7-4452-B4DB-14799B17E9D8}"/>
    <dgm:cxn modelId="{AB37942A-D62E-43B6-AD01-0DA9ACF6DF84}" type="presOf" srcId="{0F2ED285-E215-40B1-A777-8DDB238F3BD0}" destId="{CAE2086A-9B47-44A5-9623-8EB8B504F67B}" srcOrd="0" destOrd="0" presId="urn:microsoft.com/office/officeart/2005/8/layout/hList9"/>
    <dgm:cxn modelId="{C165DFE4-50E1-4511-A215-7B05A247B00A}" type="presOf" srcId="{758667BF-DB67-46F3-B888-FF813B2AA0F9}" destId="{F628AFD6-FAA5-46BA-8B4F-7D1C94C3116E}" srcOrd="1" destOrd="0" presId="urn:microsoft.com/office/officeart/2005/8/layout/hList9"/>
    <dgm:cxn modelId="{195B882A-D6AD-43ED-BF9B-1632F936C8F1}" srcId="{0F2ED285-E215-40B1-A777-8DDB238F3BD0}" destId="{758667BF-DB67-46F3-B888-FF813B2AA0F9}" srcOrd="0" destOrd="0" parTransId="{C6FDF811-0DB4-4378-A222-3FEEEB1EF115}" sibTransId="{67E4C362-E4BB-4622-9F0D-0120A95968FE}"/>
    <dgm:cxn modelId="{3F1D60B4-C60F-4DAB-BF16-CCE5F50FBBA6}" srcId="{B5FA0F86-7118-4AD9-9825-135262C066B3}" destId="{4E967572-C7DF-498E-B8BB-E1D9D9CA6745}" srcOrd="1" destOrd="0" parTransId="{5A6F8EFC-60E0-4F81-B41F-37742E8C5BC7}" sibTransId="{6667F439-0C93-44C6-AEAB-73AB6FC83F9B}"/>
    <dgm:cxn modelId="{77F9A312-6AEA-4514-AA69-3F13DF88FDF6}" type="presOf" srcId="{9606B486-3FC0-4FED-A9C9-CB7B242798E1}" destId="{A4FF3C36-E135-47CE-8054-5BDE3760724D}" srcOrd="1" destOrd="0" presId="urn:microsoft.com/office/officeart/2005/8/layout/hList9"/>
    <dgm:cxn modelId="{F506CC6F-09E3-43E7-990F-6B4598F7D860}" type="presParOf" srcId="{D3C5DD1D-56F5-4DD4-850E-D0F5B60E8751}" destId="{5FFF2EF5-8685-4C8C-B40D-C4445AC427BE}" srcOrd="0" destOrd="0" presId="urn:microsoft.com/office/officeart/2005/8/layout/hList9"/>
    <dgm:cxn modelId="{D754BD28-1317-4A57-A3A0-8A7296507CD6}" type="presParOf" srcId="{D3C5DD1D-56F5-4DD4-850E-D0F5B60E8751}" destId="{3400B79A-9311-4CDC-933B-8722CE9D6427}" srcOrd="1" destOrd="0" presId="urn:microsoft.com/office/officeart/2005/8/layout/hList9"/>
    <dgm:cxn modelId="{96A2893C-09FA-4331-B0FB-1610F8BA8074}" type="presParOf" srcId="{3400B79A-9311-4CDC-933B-8722CE9D6427}" destId="{ED750906-423E-43BD-8464-0B74EAFF1529}" srcOrd="0" destOrd="0" presId="urn:microsoft.com/office/officeart/2005/8/layout/hList9"/>
    <dgm:cxn modelId="{A2A65885-0165-414C-A322-51A850476C47}" type="presParOf" srcId="{3400B79A-9311-4CDC-933B-8722CE9D6427}" destId="{3DAC734E-5B31-48AC-91E9-5370511BD2F6}" srcOrd="1" destOrd="0" presId="urn:microsoft.com/office/officeart/2005/8/layout/hList9"/>
    <dgm:cxn modelId="{4E895882-F6E8-4961-B28B-0DA06908DBC1}" type="presParOf" srcId="{3DAC734E-5B31-48AC-91E9-5370511BD2F6}" destId="{156B030F-56A0-4E03-A81F-90EB5BC24DCA}" srcOrd="0" destOrd="0" presId="urn:microsoft.com/office/officeart/2005/8/layout/hList9"/>
    <dgm:cxn modelId="{32FA643A-91C6-42D5-864C-D3D342AF8F1D}" type="presParOf" srcId="{3DAC734E-5B31-48AC-91E9-5370511BD2F6}" destId="{F628AFD6-FAA5-46BA-8B4F-7D1C94C3116E}" srcOrd="1" destOrd="0" presId="urn:microsoft.com/office/officeart/2005/8/layout/hList9"/>
    <dgm:cxn modelId="{ED592C18-8C27-49FB-B3AE-BC04C155A8B7}" type="presParOf" srcId="{D3C5DD1D-56F5-4DD4-850E-D0F5B60E8751}" destId="{DA728894-9007-4A32-8C00-D369FDC871E9}" srcOrd="2" destOrd="0" presId="urn:microsoft.com/office/officeart/2005/8/layout/hList9"/>
    <dgm:cxn modelId="{7ED82200-5CE3-4B5B-B014-FDC96FF1E403}" type="presParOf" srcId="{D3C5DD1D-56F5-4DD4-850E-D0F5B60E8751}" destId="{CAE2086A-9B47-44A5-9623-8EB8B504F67B}" srcOrd="3" destOrd="0" presId="urn:microsoft.com/office/officeart/2005/8/layout/hList9"/>
    <dgm:cxn modelId="{F4C8493E-7F66-464D-9DEC-20EB65E981AC}" type="presParOf" srcId="{D3C5DD1D-56F5-4DD4-850E-D0F5B60E8751}" destId="{8193D4B7-8B08-4D18-BFF7-4BFA2444E8DF}" srcOrd="4" destOrd="0" presId="urn:microsoft.com/office/officeart/2005/8/layout/hList9"/>
    <dgm:cxn modelId="{8D3A06D7-BAF1-4C5C-9A7C-834C9D604129}" type="presParOf" srcId="{D3C5DD1D-56F5-4DD4-850E-D0F5B60E8751}" destId="{C0911ADF-3523-494A-BDA6-CE871803E628}" srcOrd="5" destOrd="0" presId="urn:microsoft.com/office/officeart/2005/8/layout/hList9"/>
    <dgm:cxn modelId="{E6DEF058-2D83-4969-AF66-AAC8005E9398}" type="presParOf" srcId="{D3C5DD1D-56F5-4DD4-850E-D0F5B60E8751}" destId="{BB82FD89-F6AC-4926-8F44-8D97399A96E3}" srcOrd="6" destOrd="0" presId="urn:microsoft.com/office/officeart/2005/8/layout/hList9"/>
    <dgm:cxn modelId="{BB709F2D-EA8B-428F-9457-6D71D6498007}" type="presParOf" srcId="{BB82FD89-F6AC-4926-8F44-8D97399A96E3}" destId="{BFBD65D7-E58A-4D1C-9698-BF6D94DE3BB5}" srcOrd="0" destOrd="0" presId="urn:microsoft.com/office/officeart/2005/8/layout/hList9"/>
    <dgm:cxn modelId="{DE70B2E0-12FA-4066-A0AD-2584F548099A}" type="presParOf" srcId="{BB82FD89-F6AC-4926-8F44-8D97399A96E3}" destId="{2268E7FA-7EAD-421A-B3B8-86F2AC50E7E0}" srcOrd="1" destOrd="0" presId="urn:microsoft.com/office/officeart/2005/8/layout/hList9"/>
    <dgm:cxn modelId="{F31E5905-DECD-4CFD-AF92-06FCF1EBD7EC}" type="presParOf" srcId="{2268E7FA-7EAD-421A-B3B8-86F2AC50E7E0}" destId="{04D88B1B-916A-4C5A-82B0-34F366AE0A2F}" srcOrd="0" destOrd="0" presId="urn:microsoft.com/office/officeart/2005/8/layout/hList9"/>
    <dgm:cxn modelId="{8691ED51-20FA-4F38-A638-4737F670B4E1}" type="presParOf" srcId="{2268E7FA-7EAD-421A-B3B8-86F2AC50E7E0}" destId="{A4FF3C36-E135-47CE-8054-5BDE3760724D}" srcOrd="1" destOrd="0" presId="urn:microsoft.com/office/officeart/2005/8/layout/hList9"/>
    <dgm:cxn modelId="{C3CD7541-03E5-4AC3-A405-55D49A9A82AF}" type="presParOf" srcId="{D3C5DD1D-56F5-4DD4-850E-D0F5B60E8751}" destId="{82A503D2-8CB6-43DB-A4C6-6C2837382B96}" srcOrd="7" destOrd="0" presId="urn:microsoft.com/office/officeart/2005/8/layout/hList9"/>
    <dgm:cxn modelId="{90348DEB-8B89-4221-B1F4-E703B86A5BC7}" type="presParOf" srcId="{D3C5DD1D-56F5-4DD4-850E-D0F5B60E8751}" destId="{4B0E9EEF-51A7-48CB-A30A-1BC32D508EE6}"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C2E53-B2F7-48FA-A21B-58FB05B5A023}">
      <dsp:nvSpPr>
        <dsp:cNvPr id="0" name=""/>
        <dsp:cNvSpPr/>
      </dsp:nvSpPr>
      <dsp:spPr>
        <a:xfrm>
          <a:off x="1830228" y="1426065"/>
          <a:ext cx="3427660" cy="2286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462280" rIns="462280" bIns="462280" numCol="1" spcCol="1270" anchor="ctr" anchorCtr="0">
          <a:noAutofit/>
        </a:bodyPr>
        <a:lstStyle/>
        <a:p>
          <a:pPr lvl="0" algn="l" defTabSz="2889250">
            <a:lnSpc>
              <a:spcPct val="90000"/>
            </a:lnSpc>
            <a:spcBef>
              <a:spcPct val="0"/>
            </a:spcBef>
            <a:spcAft>
              <a:spcPct val="35000"/>
            </a:spcAft>
          </a:pPr>
          <a:r>
            <a:rPr lang="en-US" sz="6500" b="1" kern="1200" dirty="0" smtClean="0">
              <a:solidFill>
                <a:srgbClr val="FF0000"/>
              </a:solidFill>
              <a:latin typeface="Times New Roman" panose="02020603050405020304" pitchFamily="18" charset="0"/>
              <a:cs typeface="Times New Roman" panose="02020603050405020304" pitchFamily="18" charset="0"/>
            </a:rPr>
            <a:t>81839</a:t>
          </a:r>
          <a:endParaRPr lang="en-US" sz="6500" b="1" kern="1200" dirty="0">
            <a:solidFill>
              <a:srgbClr val="FF0000"/>
            </a:solidFill>
            <a:latin typeface="Times New Roman" panose="02020603050405020304" pitchFamily="18" charset="0"/>
            <a:cs typeface="Times New Roman" panose="02020603050405020304" pitchFamily="18" charset="0"/>
          </a:endParaRPr>
        </a:p>
      </dsp:txBody>
      <dsp:txXfrm>
        <a:off x="2378654" y="1426065"/>
        <a:ext cx="2879234" cy="2286249"/>
      </dsp:txXfrm>
    </dsp:sp>
    <dsp:sp modelId="{AD3D1C07-23DC-40D6-AEC1-487B7A3F9A47}">
      <dsp:nvSpPr>
        <dsp:cNvPr id="0" name=""/>
        <dsp:cNvSpPr/>
      </dsp:nvSpPr>
      <dsp:spPr>
        <a:xfrm>
          <a:off x="2143" y="512022"/>
          <a:ext cx="2285107" cy="228510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People affected by dengue</a:t>
          </a:r>
          <a:endParaRPr lang="en-US" sz="2000" b="1" kern="1200" dirty="0">
            <a:latin typeface="Times New Roman" panose="02020603050405020304" pitchFamily="18" charset="0"/>
            <a:cs typeface="Times New Roman" panose="02020603050405020304" pitchFamily="18" charset="0"/>
          </a:endParaRPr>
        </a:p>
      </dsp:txBody>
      <dsp:txXfrm>
        <a:off x="336789" y="846668"/>
        <a:ext cx="1615815" cy="1615815"/>
      </dsp:txXfrm>
    </dsp:sp>
    <dsp:sp modelId="{4C1D3065-5D72-4423-91F7-8F2FD502033B}">
      <dsp:nvSpPr>
        <dsp:cNvPr id="0" name=""/>
        <dsp:cNvSpPr/>
      </dsp:nvSpPr>
      <dsp:spPr>
        <a:xfrm>
          <a:off x="7542996" y="1426065"/>
          <a:ext cx="3427660" cy="22862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0" tIns="462280" rIns="462280" bIns="462280" numCol="1" spcCol="1270" anchor="ctr" anchorCtr="0">
          <a:noAutofit/>
        </a:bodyPr>
        <a:lstStyle/>
        <a:p>
          <a:pPr lvl="0" algn="l" defTabSz="2889250">
            <a:lnSpc>
              <a:spcPct val="90000"/>
            </a:lnSpc>
            <a:spcBef>
              <a:spcPct val="0"/>
            </a:spcBef>
            <a:spcAft>
              <a:spcPct val="35000"/>
            </a:spcAft>
          </a:pPr>
          <a:r>
            <a:rPr lang="en-US" sz="6500" b="1" kern="1200" dirty="0" smtClean="0">
              <a:solidFill>
                <a:srgbClr val="FF0000"/>
              </a:solidFill>
              <a:latin typeface="Times New Roman" panose="02020603050405020304" pitchFamily="18" charset="0"/>
              <a:cs typeface="Times New Roman" panose="02020603050405020304" pitchFamily="18" charset="0"/>
            </a:rPr>
            <a:t>79129</a:t>
          </a:r>
          <a:endParaRPr lang="en-US" sz="6500" b="1" kern="1200" dirty="0">
            <a:solidFill>
              <a:srgbClr val="FF0000"/>
            </a:solidFill>
            <a:latin typeface="Times New Roman" panose="02020603050405020304" pitchFamily="18" charset="0"/>
            <a:cs typeface="Times New Roman" panose="02020603050405020304" pitchFamily="18" charset="0"/>
          </a:endParaRPr>
        </a:p>
      </dsp:txBody>
      <dsp:txXfrm>
        <a:off x="8091422" y="1426065"/>
        <a:ext cx="2879234" cy="2286249"/>
      </dsp:txXfrm>
    </dsp:sp>
    <dsp:sp modelId="{47216999-9B57-4DB2-A5E2-BE83AC42CDB7}">
      <dsp:nvSpPr>
        <dsp:cNvPr id="0" name=""/>
        <dsp:cNvSpPr/>
      </dsp:nvSpPr>
      <dsp:spPr>
        <a:xfrm>
          <a:off x="5690208" y="495547"/>
          <a:ext cx="2215685" cy="2069872"/>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b="1" kern="1200" dirty="0" smtClean="0">
              <a:latin typeface="Times New Roman" panose="02020603050405020304" pitchFamily="18" charset="0"/>
              <a:cs typeface="Times New Roman" panose="02020603050405020304" pitchFamily="18" charset="0"/>
            </a:rPr>
            <a:t>Released from hospitals</a:t>
          </a:r>
          <a:endParaRPr lang="en-US" sz="2000" b="1" kern="1200" dirty="0">
            <a:latin typeface="Times New Roman" panose="02020603050405020304" pitchFamily="18" charset="0"/>
            <a:cs typeface="Times New Roman" panose="02020603050405020304" pitchFamily="18" charset="0"/>
          </a:endParaRPr>
        </a:p>
      </dsp:txBody>
      <dsp:txXfrm>
        <a:off x="6014688" y="798673"/>
        <a:ext cx="1566725" cy="1463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2227" y="4650641"/>
            <a:ext cx="10994760" cy="763525"/>
          </a:xfrm>
          <a:effectLst/>
        </p:spPr>
        <p:txBody>
          <a:bodyPr>
            <a:normAutofit/>
          </a:bodyPr>
          <a:lstStyle>
            <a:lvl1pPr algn="r">
              <a:defRPr sz="3600">
                <a:solidFill>
                  <a:srgbClr val="00206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227" y="5414165"/>
            <a:ext cx="10994760" cy="763526"/>
          </a:xfrm>
        </p:spPr>
        <p:txBody>
          <a:bodyPr>
            <a:noAutofit/>
          </a:bodyPr>
          <a:lstStyle>
            <a:lvl1pPr marL="0" indent="0" algn="r">
              <a:buNone/>
              <a:defRPr sz="2800">
                <a:solidFill>
                  <a:schemeClr val="bg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1392273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578003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842066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583295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8620" y="1138425"/>
            <a:ext cx="10972800" cy="610820"/>
          </a:xfrm>
        </p:spPr>
        <p:txBody>
          <a:bodyPr>
            <a:normAutofit/>
          </a:bodyPr>
          <a:lstStyle>
            <a:lvl1pPr algn="r">
              <a:defRPr sz="3600">
                <a:solidFill>
                  <a:srgbClr val="00206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98620" y="1749246"/>
            <a:ext cx="10972800" cy="4224213"/>
          </a:xfrm>
        </p:spPr>
        <p:txBody>
          <a:bodyPr/>
          <a:lstStyle>
            <a:lvl1pPr>
              <a:defRPr sz="2800">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221878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38292" y="374901"/>
            <a:ext cx="8755085" cy="763525"/>
          </a:xfrm>
        </p:spPr>
        <p:txBody>
          <a:bodyPr>
            <a:normAutofit/>
          </a:bodyPr>
          <a:lstStyle>
            <a:lvl1pPr algn="l">
              <a:defRPr sz="3600">
                <a:solidFill>
                  <a:srgbClr val="00206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838294" y="1138426"/>
            <a:ext cx="8755085" cy="5039265"/>
          </a:xfrm>
        </p:spPr>
        <p:txBody>
          <a:bodyPr/>
          <a:lstStyle>
            <a:lvl1pPr>
              <a:defRPr sz="2800">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23570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400107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33015"/>
            <a:ext cx="10972800" cy="58462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730676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8620" y="1138425"/>
            <a:ext cx="10972800" cy="532180"/>
          </a:xfrm>
        </p:spPr>
        <p:txBody>
          <a:bodyPr>
            <a:normAutofit/>
          </a:bodyPr>
          <a:lstStyle>
            <a:lvl1pPr algn="r">
              <a:defRPr sz="3600">
                <a:solidFill>
                  <a:srgbClr val="00206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98620" y="1730202"/>
            <a:ext cx="5386917" cy="63976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98620" y="2360065"/>
            <a:ext cx="5386917" cy="3035058"/>
          </a:xfrm>
        </p:spPr>
        <p:txBody>
          <a:bodyPr/>
          <a:lstStyle>
            <a:lvl1pPr>
              <a:defRPr sz="2400">
                <a:solidFill>
                  <a:schemeClr val="bg2">
                    <a:lumMod val="25000"/>
                  </a:schemeClr>
                </a:solidFill>
              </a:defRPr>
            </a:lvl1pPr>
            <a:lvl2pPr>
              <a:defRPr sz="2000">
                <a:solidFill>
                  <a:schemeClr val="bg2">
                    <a:lumMod val="25000"/>
                  </a:schemeClr>
                </a:solidFill>
              </a:defRPr>
            </a:lvl2pPr>
            <a:lvl3pPr>
              <a:defRPr sz="1800">
                <a:solidFill>
                  <a:schemeClr val="bg2">
                    <a:lumMod val="25000"/>
                  </a:schemeClr>
                </a:solidFill>
              </a:defRPr>
            </a:lvl3pPr>
            <a:lvl4pPr>
              <a:defRPr sz="1600">
                <a:solidFill>
                  <a:schemeClr val="bg2">
                    <a:lumMod val="25000"/>
                  </a:schemeClr>
                </a:solidFill>
              </a:defRPr>
            </a:lvl4pPr>
            <a:lvl5pPr>
              <a:defRPr sz="1600">
                <a:solidFill>
                  <a:schemeClr val="bg2">
                    <a:lumMod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2388" y="1730202"/>
            <a:ext cx="5389033" cy="63976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2388" y="2360065"/>
            <a:ext cx="5389033" cy="3035058"/>
          </a:xfrm>
        </p:spPr>
        <p:txBody>
          <a:bodyPr/>
          <a:lstStyle>
            <a:lvl1pPr>
              <a:defRPr sz="2400">
                <a:solidFill>
                  <a:schemeClr val="bg2">
                    <a:lumMod val="25000"/>
                  </a:schemeClr>
                </a:solidFill>
              </a:defRPr>
            </a:lvl1pPr>
            <a:lvl2pPr>
              <a:defRPr sz="2000">
                <a:solidFill>
                  <a:schemeClr val="bg2">
                    <a:lumMod val="25000"/>
                  </a:schemeClr>
                </a:solidFill>
              </a:defRPr>
            </a:lvl2pPr>
            <a:lvl3pPr>
              <a:defRPr sz="1800">
                <a:solidFill>
                  <a:schemeClr val="bg2">
                    <a:lumMod val="25000"/>
                  </a:schemeClr>
                </a:solidFill>
              </a:defRPr>
            </a:lvl3pPr>
            <a:lvl4pPr>
              <a:defRPr sz="1600">
                <a:solidFill>
                  <a:schemeClr val="bg2">
                    <a:lumMod val="25000"/>
                  </a:schemeClr>
                </a:solidFill>
              </a:defRPr>
            </a:lvl4pPr>
            <a:lvl5pPr>
              <a:defRPr sz="1600">
                <a:solidFill>
                  <a:schemeClr val="bg2">
                    <a:lumMod val="25000"/>
                  </a:schemeClr>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413036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2554717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199422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FECF8-476E-461A-8342-1BE70C6163D6}" type="datetimeFigureOut">
              <a:rPr lang="en-US" smtClean="0"/>
              <a:pPr/>
              <a:t>23-10-2019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5CAFD2-98A3-40CE-98F6-759F2AB1416A}" type="slidenum">
              <a:rPr lang="en-US" smtClean="0"/>
              <a:pPr/>
              <a:t>‹#›</a:t>
            </a:fld>
            <a:endParaRPr lang="en-US"/>
          </a:p>
        </p:txBody>
      </p:sp>
    </p:spTree>
    <p:extLst>
      <p:ext uri="{BB962C8B-B14F-4D97-AF65-F5344CB8AC3E}">
        <p14:creationId xmlns:p14="http://schemas.microsoft.com/office/powerpoint/2010/main" val="22983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FECF8-476E-461A-8342-1BE70C6163D6}" type="datetimeFigureOut">
              <a:rPr lang="en-US" smtClean="0"/>
              <a:pPr/>
              <a:t>23-10-2019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5CAFD2-98A3-40CE-98F6-759F2AB1416A}" type="slidenum">
              <a:rPr lang="en-US" smtClean="0"/>
              <a:pPr/>
              <a:t>‹#›</a:t>
            </a:fld>
            <a:endParaRPr lang="en-US"/>
          </a:p>
        </p:txBody>
      </p:sp>
    </p:spTree>
    <p:extLst>
      <p:ext uri="{BB962C8B-B14F-4D97-AF65-F5344CB8AC3E}">
        <p14:creationId xmlns:p14="http://schemas.microsoft.com/office/powerpoint/2010/main" val="2026575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alphaModFix amt="0"/>
          </a:blip>
          <a:tile tx="0" ty="0" sx="100000" sy="100000" flip="none" algn="tl"/>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1795" y="367863"/>
            <a:ext cx="11083157" cy="2577217"/>
          </a:xfrm>
        </p:spPr>
        <p:txBody>
          <a:bodyPr>
            <a:noAutofit/>
          </a:bodyPr>
          <a:lstStyle/>
          <a:p>
            <a:pPr algn="ctr">
              <a:spcBef>
                <a:spcPts val="200"/>
              </a:spcBef>
            </a:pPr>
            <a:r>
              <a:rPr lang="en-US" sz="4400" b="1" dirty="0" smtClean="0">
                <a:solidFill>
                  <a:srgbClr val="002060"/>
                </a:solidFill>
                <a:latin typeface="Times New Roman" panose="02020603050405020304" pitchFamily="18" charset="0"/>
                <a:cs typeface="Times New Roman" panose="02020603050405020304" pitchFamily="18" charset="0"/>
              </a:rPr>
              <a:t>Changing Pattern and Unusual Presentation</a:t>
            </a:r>
          </a:p>
          <a:p>
            <a:pPr algn="ctr">
              <a:spcBef>
                <a:spcPts val="200"/>
              </a:spcBef>
            </a:pPr>
            <a:r>
              <a:rPr lang="en-US" sz="4400" b="1" dirty="0" smtClean="0">
                <a:solidFill>
                  <a:srgbClr val="002060"/>
                </a:solidFill>
                <a:latin typeface="Times New Roman" panose="02020603050405020304" pitchFamily="18" charset="0"/>
                <a:cs typeface="Times New Roman" panose="02020603050405020304" pitchFamily="18" charset="0"/>
              </a:rPr>
              <a:t>Of</a:t>
            </a:r>
          </a:p>
          <a:p>
            <a:pPr algn="ctr">
              <a:spcBef>
                <a:spcPts val="200"/>
              </a:spcBef>
            </a:pPr>
            <a:r>
              <a:rPr lang="en-US" sz="6000" b="1" dirty="0" smtClean="0">
                <a:solidFill>
                  <a:srgbClr val="FF0000"/>
                </a:solidFill>
                <a:latin typeface="Times New Roman" panose="02020603050405020304" pitchFamily="18" charset="0"/>
                <a:cs typeface="Times New Roman" panose="02020603050405020304" pitchFamily="18" charset="0"/>
              </a:rPr>
              <a:t>Dengue</a:t>
            </a:r>
            <a:r>
              <a:rPr lang="en-US" sz="4400" b="1" dirty="0" smtClean="0">
                <a:solidFill>
                  <a:srgbClr val="002060"/>
                </a:solidFill>
                <a:latin typeface="Times New Roman" panose="02020603050405020304" pitchFamily="18" charset="0"/>
                <a:cs typeface="Times New Roman" panose="02020603050405020304" pitchFamily="18" charset="0"/>
              </a:rPr>
              <a:t> Syndrome</a:t>
            </a:r>
            <a:endParaRPr lang="en-US" sz="4400" b="1" dirty="0">
              <a:solidFill>
                <a:srgbClr val="002060"/>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53543" y="3982950"/>
            <a:ext cx="7665522" cy="2716128"/>
          </a:xfrm>
          <a:prstGeom prst="rect">
            <a:avLst/>
          </a:prstGeom>
        </p:spPr>
        <p:txBody>
          <a:bodyPr wrap="square">
            <a:spAutoFit/>
          </a:bodyPr>
          <a:lstStyle/>
          <a:p>
            <a:pPr algn="ctr">
              <a:spcBef>
                <a:spcPts val="864"/>
              </a:spcBef>
            </a:pPr>
            <a:r>
              <a:rPr lang="en-US" sz="4000" b="1" dirty="0">
                <a:latin typeface="Times New Roman" panose="02020603050405020304" pitchFamily="18" charset="0"/>
                <a:cs typeface="Times New Roman" panose="02020603050405020304" pitchFamily="18" charset="0"/>
              </a:rPr>
              <a:t>Professor </a:t>
            </a:r>
            <a:r>
              <a:rPr lang="en-US" sz="4000" b="1" dirty="0" err="1">
                <a:latin typeface="Times New Roman" panose="02020603050405020304" pitchFamily="18" charset="0"/>
                <a:cs typeface="Times New Roman" panose="02020603050405020304" pitchFamily="18" charset="0"/>
              </a:rPr>
              <a:t>Quazi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Tarikul</a:t>
            </a:r>
            <a:r>
              <a:rPr lang="en-US" sz="4000" b="1" dirty="0">
                <a:latin typeface="Times New Roman" panose="02020603050405020304" pitchFamily="18" charset="0"/>
                <a:cs typeface="Times New Roman" panose="02020603050405020304" pitchFamily="18" charset="0"/>
              </a:rPr>
              <a:t> </a:t>
            </a:r>
            <a:r>
              <a:rPr lang="en-US" sz="4000" b="1" dirty="0" smtClean="0">
                <a:latin typeface="Times New Roman" panose="02020603050405020304" pitchFamily="18" charset="0"/>
                <a:cs typeface="Times New Roman" panose="02020603050405020304" pitchFamily="18" charset="0"/>
              </a:rPr>
              <a:t>Islam</a:t>
            </a:r>
          </a:p>
          <a:p>
            <a:pPr algn="ctr">
              <a:spcBef>
                <a:spcPts val="864"/>
              </a:spcBef>
            </a:pPr>
            <a:r>
              <a:rPr lang="en-US" i="1" dirty="0" smtClean="0">
                <a:latin typeface="Times New Roman" panose="02020603050405020304" pitchFamily="18" charset="0"/>
                <a:cs typeface="Times New Roman" panose="02020603050405020304" pitchFamily="18" charset="0"/>
              </a:rPr>
              <a:t>                                                          FCPS, </a:t>
            </a:r>
            <a:r>
              <a:rPr lang="en-US" i="1" dirty="0">
                <a:latin typeface="Times New Roman" panose="02020603050405020304" pitchFamily="18" charset="0"/>
                <a:cs typeface="Times New Roman" panose="02020603050405020304" pitchFamily="18" charset="0"/>
              </a:rPr>
              <a:t>FRCP(</a:t>
            </a:r>
            <a:r>
              <a:rPr lang="en-US" i="1" dirty="0" err="1">
                <a:latin typeface="Times New Roman" panose="02020603050405020304" pitchFamily="18" charset="0"/>
                <a:cs typeface="Times New Roman" panose="02020603050405020304" pitchFamily="18" charset="0"/>
              </a:rPr>
              <a:t>Edin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Glasg</a:t>
            </a:r>
            <a:r>
              <a:rPr lang="en-US" i="1" dirty="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MACP</a:t>
            </a:r>
            <a:endParaRPr lang="en-US" dirty="0" smtClean="0"/>
          </a:p>
          <a:p>
            <a:pPr algn="ctr">
              <a:spcBef>
                <a:spcPts val="576"/>
              </a:spcBef>
            </a:pPr>
            <a:r>
              <a:rPr lang="en-US" sz="2800" b="1" dirty="0" smtClean="0">
                <a:latin typeface="Times New Roman" panose="02020603050405020304" pitchFamily="18" charset="0"/>
                <a:cs typeface="Times New Roman" panose="02020603050405020304" pitchFamily="18" charset="0"/>
              </a:rPr>
              <a:t>Professor of Medicine</a:t>
            </a:r>
          </a:p>
          <a:p>
            <a:pPr algn="ctr"/>
            <a:r>
              <a:rPr lang="en-US" sz="2400" b="1" dirty="0" smtClean="0">
                <a:latin typeface="Times New Roman" panose="02020603050405020304" pitchFamily="18" charset="0"/>
                <a:cs typeface="Times New Roman" panose="02020603050405020304" pitchFamily="18" charset="0"/>
              </a:rPr>
              <a:t>Editor </a:t>
            </a:r>
            <a:r>
              <a:rPr lang="en-US" sz="2400" b="1" dirty="0">
                <a:latin typeface="Times New Roman" panose="02020603050405020304" pitchFamily="18" charset="0"/>
                <a:cs typeface="Times New Roman" panose="02020603050405020304" pitchFamily="18" charset="0"/>
              </a:rPr>
              <a:t>in Chief </a:t>
            </a:r>
          </a:p>
          <a:p>
            <a:pPr algn="ctr"/>
            <a:r>
              <a:rPr lang="en-US" sz="2400" dirty="0">
                <a:latin typeface="Times New Roman" panose="02020603050405020304" pitchFamily="18" charset="0"/>
                <a:cs typeface="Times New Roman" panose="02020603050405020304" pitchFamily="18" charset="0"/>
              </a:rPr>
              <a:t>National Guideline for Clinical management </a:t>
            </a:r>
          </a:p>
          <a:p>
            <a:pPr algn="ctr"/>
            <a:r>
              <a:rPr lang="en-US" sz="2400" dirty="0">
                <a:latin typeface="Times New Roman" panose="02020603050405020304" pitchFamily="18" charset="0"/>
                <a:cs typeface="Times New Roman" panose="02020603050405020304" pitchFamily="18" charset="0"/>
              </a:rPr>
              <a:t>of Dengue Syndrome </a:t>
            </a:r>
            <a:r>
              <a:rPr lang="en-US" sz="2400" dirty="0" smtClean="0">
                <a:latin typeface="Times New Roman" panose="02020603050405020304" pitchFamily="18" charset="0"/>
                <a:cs typeface="Times New Roman" panose="02020603050405020304" pitchFamily="18" charset="0"/>
              </a:rPr>
              <a:t>2018</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0" y="6621518"/>
            <a:ext cx="12192000" cy="219880"/>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0" y="0"/>
            <a:ext cx="12192000" cy="21988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46506548"/>
      </p:ext>
    </p:extLst>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People in WHO vests walk across an empty beach."/>
          <p:cNvPicPr>
            <a:picLocks noGrp="1"/>
          </p:cNvPicPr>
          <p:nvPr>
            <p:ph idx="1"/>
          </p:nvPr>
        </p:nvPicPr>
        <p:blipFill>
          <a:blip r:embed="rId2"/>
          <a:srcRect/>
          <a:stretch>
            <a:fillRect/>
          </a:stretch>
        </p:blipFill>
        <p:spPr bwMode="auto">
          <a:xfrm>
            <a:off x="0" y="783771"/>
            <a:ext cx="3895105" cy="4524499"/>
          </a:xfrm>
          <a:prstGeom prst="rect">
            <a:avLst/>
          </a:prstGeom>
          <a:noFill/>
          <a:ln w="9525">
            <a:noFill/>
            <a:miter lim="800000"/>
            <a:headEnd/>
            <a:tailEnd/>
          </a:ln>
        </p:spPr>
      </p:pic>
      <p:pic>
        <p:nvPicPr>
          <p:cNvPr id="5" name="Picture 4" descr="People struggle to keep their belongings dry in the midst of a flood. "/>
          <p:cNvPicPr/>
          <p:nvPr/>
        </p:nvPicPr>
        <p:blipFill>
          <a:blip r:embed="rId3"/>
          <a:srcRect/>
          <a:stretch>
            <a:fillRect/>
          </a:stretch>
        </p:blipFill>
        <p:spPr bwMode="auto">
          <a:xfrm>
            <a:off x="3895106" y="783771"/>
            <a:ext cx="3942608" cy="4524499"/>
          </a:xfrm>
          <a:prstGeom prst="rect">
            <a:avLst/>
          </a:prstGeom>
          <a:noFill/>
          <a:ln w="9525">
            <a:noFill/>
            <a:miter lim="800000"/>
            <a:headEnd/>
            <a:tailEnd/>
          </a:ln>
        </p:spPr>
      </p:pic>
      <p:pic>
        <p:nvPicPr>
          <p:cNvPr id="6" name="Picture 5" descr="The risk of communicable diseases increases when there is limited access to food, water, and sanitation."/>
          <p:cNvPicPr/>
          <p:nvPr/>
        </p:nvPicPr>
        <p:blipFill>
          <a:blip r:embed="rId4"/>
          <a:srcRect/>
          <a:stretch>
            <a:fillRect/>
          </a:stretch>
        </p:blipFill>
        <p:spPr bwMode="auto">
          <a:xfrm>
            <a:off x="7837713" y="783771"/>
            <a:ext cx="4215741" cy="4524499"/>
          </a:xfrm>
          <a:prstGeom prst="rect">
            <a:avLst/>
          </a:prstGeom>
          <a:noFill/>
          <a:ln w="9525">
            <a:noFill/>
            <a:miter lim="800000"/>
            <a:headEnd/>
            <a:tailEnd/>
          </a:ln>
        </p:spPr>
      </p:pic>
    </p:spTree>
    <p:extLst>
      <p:ext uri="{BB962C8B-B14F-4D97-AF65-F5344CB8AC3E}">
        <p14:creationId xmlns:p14="http://schemas.microsoft.com/office/powerpoint/2010/main" val="3181200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598620" y="1749246"/>
            <a:ext cx="10972800" cy="5108754"/>
          </a:xfrm>
        </p:spPr>
        <p:txBody>
          <a:bodyPr/>
          <a:lstStyle/>
          <a:p>
            <a:endParaRPr lang="en-US" dirty="0"/>
          </a:p>
        </p:txBody>
      </p:sp>
    </p:spTree>
    <p:extLst>
      <p:ext uri="{BB962C8B-B14F-4D97-AF65-F5344CB8AC3E}">
        <p14:creationId xmlns:p14="http://schemas.microsoft.com/office/powerpoint/2010/main" val="1432087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9" name="Content Placeholder 8"/>
          <p:cNvPicPr>
            <a:picLocks noGrp="1" noChangeAspect="1"/>
          </p:cNvPicPr>
          <p:nvPr>
            <p:ph idx="1"/>
          </p:nvPr>
        </p:nvPicPr>
        <p:blipFill>
          <a:blip r:embed="rId2"/>
          <a:stretch>
            <a:fillRect/>
          </a:stretch>
        </p:blipFill>
        <p:spPr>
          <a:xfrm>
            <a:off x="0" y="2553195"/>
            <a:ext cx="12192000" cy="3016332"/>
          </a:xfrm>
          <a:prstGeom prst="rect">
            <a:avLst/>
          </a:prstGeom>
        </p:spPr>
      </p:pic>
    </p:spTree>
    <p:extLst>
      <p:ext uri="{BB962C8B-B14F-4D97-AF65-F5344CB8AC3E}">
        <p14:creationId xmlns:p14="http://schemas.microsoft.com/office/powerpoint/2010/main" val="3509486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5074" y="641269"/>
            <a:ext cx="5925787" cy="831272"/>
          </a:xfrm>
        </p:spPr>
        <p:txBody>
          <a:bodyPr>
            <a:noAutofit/>
          </a:bodyPr>
          <a:lstStyle/>
          <a:p>
            <a:r>
              <a:rPr lang="en-US" sz="4400" b="1" dirty="0" smtClean="0"/>
              <a:t>Prediction and Future</a:t>
            </a:r>
            <a:endParaRPr lang="en-US" sz="4400" b="1" dirty="0"/>
          </a:p>
        </p:txBody>
      </p:sp>
      <p:sp>
        <p:nvSpPr>
          <p:cNvPr id="3" name="Content Placeholder 2"/>
          <p:cNvSpPr>
            <a:spLocks noGrp="1"/>
          </p:cNvSpPr>
          <p:nvPr>
            <p:ph idx="1"/>
          </p:nvPr>
        </p:nvSpPr>
        <p:spPr>
          <a:xfrm>
            <a:off x="598620" y="1749246"/>
            <a:ext cx="10972800" cy="5108754"/>
          </a:xfrm>
        </p:spPr>
        <p:txBody>
          <a:bodyPr>
            <a:normAutofit fontScale="92500" lnSpcReduction="10000"/>
          </a:bodyPr>
          <a:lstStyle/>
          <a:p>
            <a:pPr marL="0" indent="0" fontAlgn="base">
              <a:buNone/>
            </a:pPr>
            <a:r>
              <a:rPr lang="en-US" sz="3900" b="1" dirty="0"/>
              <a:t>Future </a:t>
            </a:r>
            <a:r>
              <a:rPr lang="en-US" sz="3900" b="1" dirty="0" smtClean="0"/>
              <a:t>Epidemics</a:t>
            </a:r>
          </a:p>
          <a:p>
            <a:pPr marL="0" indent="0" fontAlgn="base">
              <a:buNone/>
            </a:pPr>
            <a:endParaRPr lang="en-US" b="1" dirty="0"/>
          </a:p>
          <a:p>
            <a:pPr marL="0" indent="0">
              <a:buNone/>
            </a:pPr>
            <a:r>
              <a:rPr lang="en-US" dirty="0" smtClean="0"/>
              <a:t> “</a:t>
            </a:r>
            <a:r>
              <a:rPr lang="en-US" dirty="0"/>
              <a:t>We’re much better at predicting climate and weather than we are at predicting diseases</a:t>
            </a:r>
            <a:r>
              <a:rPr lang="en-US" dirty="0" smtClean="0"/>
              <a:t>. ”</a:t>
            </a:r>
            <a:r>
              <a:rPr lang="en-US" dirty="0"/>
              <a:t>If the El Niño–dengue fever connection proves to be robust in some places, health officials could take extra cautionary measures whenever El Niño conditions began to build, such as readying hospitals for an influx of patients or improving mosquito </a:t>
            </a:r>
            <a:r>
              <a:rPr lang="en-US" dirty="0" smtClean="0"/>
              <a:t>control.</a:t>
            </a:r>
            <a:endParaRPr lang="en-US" dirty="0"/>
          </a:p>
          <a:p>
            <a:pPr fontAlgn="base"/>
            <a:r>
              <a:rPr lang="en-US" dirty="0"/>
              <a:t>Hoping for “a regional, systematic process of disease monitoring and prediction</a:t>
            </a:r>
            <a:r>
              <a:rPr lang="en-US" dirty="0" smtClean="0"/>
              <a:t>, “we’re </a:t>
            </a:r>
            <a:r>
              <a:rPr lang="en-US" dirty="0"/>
              <a:t>much better at predicting climate and weather than we are at predicting diseases</a:t>
            </a:r>
            <a:r>
              <a:rPr lang="en-US" dirty="0" smtClean="0"/>
              <a:t>. As there is link between El Nino and Dengue, </a:t>
            </a:r>
            <a:r>
              <a:rPr lang="en-US" dirty="0"/>
              <a:t>climate data can really help us predict disease better.”</a:t>
            </a:r>
          </a:p>
          <a:p>
            <a:pPr marL="0" indent="0" fontAlgn="base">
              <a:buNone/>
            </a:pPr>
            <a:r>
              <a:rPr lang="en-US" dirty="0"/>
              <a:t>—</a:t>
            </a:r>
            <a:r>
              <a:rPr lang="en-US" dirty="0" err="1"/>
              <a:t>JoAnna</a:t>
            </a:r>
            <a:r>
              <a:rPr lang="en-US" dirty="0"/>
              <a:t> </a:t>
            </a:r>
            <a:r>
              <a:rPr lang="en-US" dirty="0" err="1"/>
              <a:t>Wendel</a:t>
            </a:r>
            <a:r>
              <a:rPr lang="en-US" dirty="0"/>
              <a:t>, Staff Writer</a:t>
            </a:r>
          </a:p>
          <a:p>
            <a:endParaRPr lang="en-US" dirty="0"/>
          </a:p>
        </p:txBody>
      </p:sp>
    </p:spTree>
    <p:extLst>
      <p:ext uri="{BB962C8B-B14F-4D97-AF65-F5344CB8AC3E}">
        <p14:creationId xmlns:p14="http://schemas.microsoft.com/office/powerpoint/2010/main" val="3880809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2303" y="1318161"/>
            <a:ext cx="3682180" cy="426324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4541" y="1318161"/>
            <a:ext cx="3336324" cy="553983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5096" y="1055297"/>
            <a:ext cx="3336324" cy="5719575"/>
          </a:xfrm>
          <a:prstGeom prst="rect">
            <a:avLst/>
          </a:prstGeom>
        </p:spPr>
      </p:pic>
      <p:sp>
        <p:nvSpPr>
          <p:cNvPr id="7" name="Rectangle 6"/>
          <p:cNvSpPr/>
          <p:nvPr/>
        </p:nvSpPr>
        <p:spPr>
          <a:xfrm>
            <a:off x="154380" y="5818909"/>
            <a:ext cx="3538016" cy="646331"/>
          </a:xfrm>
          <a:prstGeom prst="rect">
            <a:avLst/>
          </a:prstGeom>
        </p:spPr>
        <p:txBody>
          <a:bodyPr wrap="square">
            <a:spAutoFit/>
          </a:bodyPr>
          <a:lstStyle/>
          <a:p>
            <a:r>
              <a:rPr lang="en-US" dirty="0">
                <a:latin typeface="URWPalladioL-Ital"/>
              </a:rPr>
              <a:t>Int. J. Environ. Res. Public Health </a:t>
            </a:r>
            <a:r>
              <a:rPr lang="en-US" b="1" dirty="0">
                <a:latin typeface="URWPalladioL-Bold"/>
              </a:rPr>
              <a:t>2019</a:t>
            </a:r>
            <a:r>
              <a:rPr lang="en-US" dirty="0">
                <a:latin typeface="URWPalladioL-Roma"/>
              </a:rPr>
              <a:t>, </a:t>
            </a:r>
            <a:r>
              <a:rPr lang="en-US" dirty="0">
                <a:latin typeface="URWPalladioL-Ital"/>
              </a:rPr>
              <a:t>16</a:t>
            </a:r>
            <a:r>
              <a:rPr lang="en-US" dirty="0">
                <a:latin typeface="URWPalladioL-Roma"/>
              </a:rPr>
              <a:t>, 2296</a:t>
            </a:r>
            <a:endParaRPr lang="en-US" dirty="0"/>
          </a:p>
        </p:txBody>
      </p:sp>
    </p:spTree>
    <p:extLst>
      <p:ext uri="{BB962C8B-B14F-4D97-AF65-F5344CB8AC3E}">
        <p14:creationId xmlns:p14="http://schemas.microsoft.com/office/powerpoint/2010/main" val="29077676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30228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10972800" cy="912812"/>
          </a:xfrm>
        </p:spPr>
        <p:txBody>
          <a:bodyPr/>
          <a:lstStyle/>
          <a:p>
            <a:r>
              <a:rPr lang="en-US" b="1" dirty="0" smtClean="0"/>
              <a:t>Climate Change – El Nino</a:t>
            </a:r>
            <a:endParaRPr lang="en-US" b="1" dirty="0"/>
          </a:p>
        </p:txBody>
      </p:sp>
      <p:sp>
        <p:nvSpPr>
          <p:cNvPr id="3" name="Content Placeholder 2"/>
          <p:cNvSpPr>
            <a:spLocks noGrp="1"/>
          </p:cNvSpPr>
          <p:nvPr>
            <p:ph idx="4294967295"/>
          </p:nvPr>
        </p:nvSpPr>
        <p:spPr>
          <a:xfrm>
            <a:off x="0" y="1377538"/>
            <a:ext cx="12192000" cy="5480462"/>
          </a:xfrm>
        </p:spPr>
        <p:txBody>
          <a:bodyPr>
            <a:normAutofit fontScale="92500"/>
          </a:bodyPr>
          <a:lstStyle/>
          <a:p>
            <a:r>
              <a:rPr lang="en-US" dirty="0"/>
              <a:t>Dengue fever and dengue hemorrhagic fever is a mosquito-borne disease endemic to Southeast </a:t>
            </a:r>
            <a:r>
              <a:rPr lang="en-US" dirty="0" smtClean="0"/>
              <a:t>Asia. Despite </a:t>
            </a:r>
            <a:r>
              <a:rPr lang="en-US" dirty="0"/>
              <a:t>intensive vector control efforts, large periodic dengue epidemics have continued to occur throughout the region in multi-annual cycles </a:t>
            </a:r>
            <a:r>
              <a:rPr lang="en-US" dirty="0" smtClean="0"/>
              <a:t>. </a:t>
            </a:r>
          </a:p>
          <a:p>
            <a:r>
              <a:rPr lang="en-US" dirty="0" smtClean="0"/>
              <a:t>The </a:t>
            </a:r>
            <a:r>
              <a:rPr lang="en-US" dirty="0"/>
              <a:t>El Niño-Southern Oscillation (ENSO), an ocean-atmosphere phenomenon of the Pacific Ocean with a semi-periodic multi-annual cycle </a:t>
            </a:r>
            <a:r>
              <a:rPr lang="en-US" dirty="0" smtClean="0"/>
              <a:t>, </a:t>
            </a:r>
            <a:r>
              <a:rPr lang="en-US" dirty="0"/>
              <a:t>has been hypothesized to be a driving force behind the dengue epidemics in regions at risk through its profound influence on the local climate </a:t>
            </a:r>
            <a:r>
              <a:rPr lang="en-US" dirty="0" smtClean="0"/>
              <a:t>. </a:t>
            </a:r>
          </a:p>
          <a:p>
            <a:r>
              <a:rPr lang="en-US" dirty="0" smtClean="0"/>
              <a:t>El </a:t>
            </a:r>
            <a:r>
              <a:rPr lang="en-US" dirty="0"/>
              <a:t>Niño begins with a rise in surface seawater temperature over the tropical eastern Pacific Ocean that later extends as far as the western Pacific and has a warming effect on surface air </a:t>
            </a:r>
            <a:r>
              <a:rPr lang="en-US" dirty="0" smtClean="0"/>
              <a:t>. </a:t>
            </a:r>
            <a:endParaRPr lang="en-US" dirty="0"/>
          </a:p>
        </p:txBody>
      </p:sp>
    </p:spTree>
    <p:extLst>
      <p:ext uri="{BB962C8B-B14F-4D97-AF65-F5344CB8AC3E}">
        <p14:creationId xmlns:p14="http://schemas.microsoft.com/office/powerpoint/2010/main" val="1527509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6373" y="819396"/>
            <a:ext cx="2125683" cy="510639"/>
          </a:xfrm>
        </p:spPr>
        <p:txBody>
          <a:bodyPr>
            <a:noAutofit/>
          </a:bodyPr>
          <a:lstStyle/>
          <a:p>
            <a:r>
              <a:rPr lang="en-US" sz="4400" b="1" dirty="0" err="1" smtClean="0"/>
              <a:t>Contd</a:t>
            </a:r>
            <a:endParaRPr lang="en-US" sz="4400" b="1" dirty="0"/>
          </a:p>
        </p:txBody>
      </p:sp>
      <p:sp>
        <p:nvSpPr>
          <p:cNvPr id="3" name="Content Placeholder 2"/>
          <p:cNvSpPr>
            <a:spLocks noGrp="1"/>
          </p:cNvSpPr>
          <p:nvPr>
            <p:ph idx="1"/>
          </p:nvPr>
        </p:nvSpPr>
        <p:spPr>
          <a:xfrm>
            <a:off x="0" y="1745674"/>
            <a:ext cx="11571420" cy="5112326"/>
          </a:xfrm>
        </p:spPr>
        <p:txBody>
          <a:bodyPr>
            <a:normAutofit lnSpcReduction="10000"/>
          </a:bodyPr>
          <a:lstStyle/>
          <a:p>
            <a:r>
              <a:rPr lang="en-US" sz="3200" dirty="0"/>
              <a:t>Higher air temperature can facilitate the transmission of dengue by increasing the </a:t>
            </a:r>
            <a:r>
              <a:rPr lang="en-US" sz="3200" dirty="0">
                <a:solidFill>
                  <a:srgbClr val="FF0000"/>
                </a:solidFill>
              </a:rPr>
              <a:t>replication rate </a:t>
            </a:r>
            <a:r>
              <a:rPr lang="en-US" sz="3200" dirty="0"/>
              <a:t>of the dengue virus in </a:t>
            </a:r>
            <a:r>
              <a:rPr lang="en-US" sz="3200" i="1" dirty="0" err="1"/>
              <a:t>Aedes</a:t>
            </a:r>
            <a:r>
              <a:rPr lang="en-US" sz="3200" i="1" dirty="0"/>
              <a:t> </a:t>
            </a:r>
            <a:r>
              <a:rPr lang="en-US" sz="3200" i="1" dirty="0" err="1"/>
              <a:t>aegypti</a:t>
            </a:r>
            <a:r>
              <a:rPr lang="en-US" sz="3200" i="1" dirty="0"/>
              <a:t> </a:t>
            </a:r>
            <a:r>
              <a:rPr lang="en-US" sz="3200" dirty="0" smtClean="0"/>
              <a:t>and </a:t>
            </a:r>
            <a:r>
              <a:rPr lang="en-US" sz="3200" dirty="0"/>
              <a:t>the </a:t>
            </a:r>
            <a:r>
              <a:rPr lang="en-US" sz="3200" dirty="0">
                <a:solidFill>
                  <a:srgbClr val="FF0000"/>
                </a:solidFill>
              </a:rPr>
              <a:t>blood-feeding behavior </a:t>
            </a:r>
            <a:r>
              <a:rPr lang="en-US" sz="3200" dirty="0"/>
              <a:t>of the mosquito </a:t>
            </a:r>
            <a:r>
              <a:rPr lang="en-US" sz="3200" dirty="0" smtClean="0"/>
              <a:t>vector.</a:t>
            </a:r>
          </a:p>
          <a:p>
            <a:pPr marL="0" indent="0">
              <a:buNone/>
            </a:pPr>
            <a:r>
              <a:rPr lang="en-US" sz="3200" dirty="0" smtClean="0"/>
              <a:t> </a:t>
            </a:r>
          </a:p>
          <a:p>
            <a:r>
              <a:rPr lang="en-US" sz="3200" dirty="0" smtClean="0"/>
              <a:t>Studies </a:t>
            </a:r>
            <a:r>
              <a:rPr lang="en-US" sz="3200" dirty="0"/>
              <a:t>in the Pacific Islands, French Guiana, and Indonesia showed that El Niño was associated with an increase in annual numbers of reported dengue cases </a:t>
            </a:r>
            <a:r>
              <a:rPr lang="en-US" sz="3200" dirty="0" smtClean="0"/>
              <a:t>. </a:t>
            </a:r>
            <a:r>
              <a:rPr lang="en-US" sz="3200" dirty="0"/>
              <a:t>A </a:t>
            </a:r>
            <a:r>
              <a:rPr lang="en-US" sz="3200" dirty="0" smtClean="0"/>
              <a:t>non stationary </a:t>
            </a:r>
            <a:r>
              <a:rPr lang="en-US" sz="3200" dirty="0"/>
              <a:t>association between El Niño dynamics and monthly dengue hemorrhagic fever incidence was also shown in the Bangkok area of Thailand from 1986 to 1992 </a:t>
            </a:r>
            <a:r>
              <a:rPr lang="en-US" sz="3200" dirty="0" smtClean="0"/>
              <a:t>. </a:t>
            </a:r>
            <a:endParaRPr lang="en-US" sz="3200" dirty="0"/>
          </a:p>
        </p:txBody>
      </p:sp>
    </p:spTree>
    <p:extLst>
      <p:ext uri="{BB962C8B-B14F-4D97-AF65-F5344CB8AC3E}">
        <p14:creationId xmlns:p14="http://schemas.microsoft.com/office/powerpoint/2010/main" val="4196357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r>
              <a:rPr lang="en-US" dirty="0"/>
              <a:t>The presence of the </a:t>
            </a:r>
            <a:r>
              <a:rPr lang="en-US" b="1" dirty="0"/>
              <a:t>EL</a:t>
            </a:r>
            <a:r>
              <a:rPr lang="en-US" dirty="0"/>
              <a:t>-</a:t>
            </a:r>
            <a:r>
              <a:rPr lang="en-US" b="1" dirty="0"/>
              <a:t>Nino</a:t>
            </a:r>
            <a:r>
              <a:rPr lang="en-US" dirty="0"/>
              <a:t> leads to an increase in sea-surface temperatures. (ii) It weakens the trade winds in the regions and causes heavy rainfall, floods or droughts in different regions of the </a:t>
            </a:r>
            <a:r>
              <a:rPr lang="en-US" dirty="0" err="1"/>
              <a:t>world.Mar</a:t>
            </a:r>
            <a:r>
              <a:rPr lang="en-US" dirty="0"/>
              <a:t> 13, 2017</a:t>
            </a:r>
          </a:p>
          <a:p>
            <a:r>
              <a:rPr lang="en-US" dirty="0"/>
              <a:t> </a:t>
            </a:r>
            <a:r>
              <a:rPr lang="en-US" dirty="0" smtClean="0"/>
              <a:t>La Nina</a:t>
            </a:r>
          </a:p>
          <a:p>
            <a:r>
              <a:rPr lang="en-US" dirty="0" smtClean="0"/>
              <a:t>ENSO</a:t>
            </a:r>
            <a:endParaRPr lang="en-US" dirty="0"/>
          </a:p>
        </p:txBody>
      </p:sp>
    </p:spTree>
    <p:extLst>
      <p:ext uri="{BB962C8B-B14F-4D97-AF65-F5344CB8AC3E}">
        <p14:creationId xmlns:p14="http://schemas.microsoft.com/office/powerpoint/2010/main" val="878181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6265"/>
            <a:ext cx="11571420" cy="1202980"/>
          </a:xfrm>
        </p:spPr>
        <p:txBody>
          <a:bodyPr>
            <a:noAutofit/>
          </a:bodyPr>
          <a:lstStyle/>
          <a:p>
            <a:r>
              <a:rPr lang="en-US" sz="4400" b="1" dirty="0"/>
              <a:t>Dengue fever and dengue </a:t>
            </a:r>
            <a:r>
              <a:rPr lang="en-US" sz="4400" b="1" dirty="0" err="1"/>
              <a:t>haemorrhagic</a:t>
            </a:r>
            <a:r>
              <a:rPr lang="en-US" sz="4400" b="1" dirty="0"/>
              <a:t> fever epidemiological changes</a:t>
            </a:r>
            <a:r>
              <a:rPr lang="en-US" sz="4400" dirty="0"/>
              <a:t/>
            </a:r>
            <a:br>
              <a:rPr lang="en-US" sz="4400" dirty="0"/>
            </a:br>
            <a:endParaRPr lang="en-US" sz="4400" dirty="0"/>
          </a:p>
        </p:txBody>
      </p:sp>
      <p:sp>
        <p:nvSpPr>
          <p:cNvPr id="3" name="Content Placeholder 2"/>
          <p:cNvSpPr>
            <a:spLocks noGrp="1"/>
          </p:cNvSpPr>
          <p:nvPr>
            <p:ph idx="1"/>
          </p:nvPr>
        </p:nvSpPr>
        <p:spPr>
          <a:xfrm>
            <a:off x="0" y="1749246"/>
            <a:ext cx="11571420" cy="5108754"/>
          </a:xfrm>
        </p:spPr>
        <p:txBody>
          <a:bodyPr>
            <a:normAutofit fontScale="92500" lnSpcReduction="20000"/>
          </a:bodyPr>
          <a:lstStyle/>
          <a:p>
            <a:pPr marL="742950" indent="-742950">
              <a:buAutoNum type="arabicPeriod"/>
            </a:pPr>
            <a:r>
              <a:rPr lang="en-US" sz="3600" b="1" dirty="0" smtClean="0">
                <a:solidFill>
                  <a:srgbClr val="FF0000"/>
                </a:solidFill>
              </a:rPr>
              <a:t>Changes </a:t>
            </a:r>
            <a:r>
              <a:rPr lang="en-US" sz="3600" b="1" dirty="0">
                <a:solidFill>
                  <a:srgbClr val="FF0000"/>
                </a:solidFill>
              </a:rPr>
              <a:t>in human </a:t>
            </a:r>
            <a:r>
              <a:rPr lang="en-US" sz="3600" b="1" dirty="0" smtClean="0">
                <a:solidFill>
                  <a:srgbClr val="FF0000"/>
                </a:solidFill>
              </a:rPr>
              <a:t>host :</a:t>
            </a:r>
          </a:p>
          <a:p>
            <a:pPr marL="0" indent="0">
              <a:buNone/>
            </a:pPr>
            <a:endParaRPr lang="en-US" sz="3600" b="1" dirty="0" smtClean="0">
              <a:solidFill>
                <a:srgbClr val="FF0000"/>
              </a:solidFill>
            </a:endParaRPr>
          </a:p>
          <a:p>
            <a:pPr marL="0" indent="0">
              <a:buNone/>
            </a:pPr>
            <a:r>
              <a:rPr lang="en-US" sz="3600" b="1" i="1" dirty="0" smtClean="0"/>
              <a:t>    </a:t>
            </a:r>
            <a:r>
              <a:rPr lang="en-US" b="1" i="1" dirty="0" err="1" smtClean="0"/>
              <a:t>A.Shift</a:t>
            </a:r>
            <a:r>
              <a:rPr lang="en-US" b="1" i="1" dirty="0" smtClean="0"/>
              <a:t> </a:t>
            </a:r>
            <a:r>
              <a:rPr lang="en-US" b="1" i="1" dirty="0"/>
              <a:t>in affected-age </a:t>
            </a:r>
            <a:r>
              <a:rPr lang="en-US" b="1" i="1" dirty="0" smtClean="0"/>
              <a:t>group: </a:t>
            </a:r>
          </a:p>
          <a:p>
            <a:pPr marL="0" indent="0">
              <a:buNone/>
            </a:pPr>
            <a:r>
              <a:rPr lang="en-US" sz="3000" dirty="0" smtClean="0"/>
              <a:t>In </a:t>
            </a:r>
            <a:r>
              <a:rPr lang="en-US" sz="3000" dirty="0"/>
              <a:t>South-East Asian countries, where all the serotypes (DENV-1-4) are circulating, DF is typically acknowledged to be a disease of </a:t>
            </a:r>
            <a:r>
              <a:rPr lang="en-US" sz="3000" dirty="0">
                <a:solidFill>
                  <a:srgbClr val="FF0000"/>
                </a:solidFill>
              </a:rPr>
              <a:t>early childhood</a:t>
            </a:r>
            <a:r>
              <a:rPr lang="en-US" sz="3000" dirty="0"/>
              <a:t>, while clinical DF in adults </a:t>
            </a:r>
            <a:r>
              <a:rPr lang="en-US" sz="3000" dirty="0" smtClean="0"/>
              <a:t>was </a:t>
            </a:r>
            <a:r>
              <a:rPr lang="en-US" sz="3000" dirty="0"/>
              <a:t>rare. DHF/DSS in these areas occurs mostly in children aged 2-15 years. Older and many of the younger inhabitants are usually immune and escape DHF, as they have acquired immunity against primary infection.</a:t>
            </a:r>
            <a:endParaRPr lang="en-US" sz="3000" b="1" i="1" dirty="0" smtClean="0"/>
          </a:p>
          <a:p>
            <a:pPr marL="0" indent="0">
              <a:buNone/>
            </a:pPr>
            <a:r>
              <a:rPr lang="en-US" sz="3600" b="1" dirty="0">
                <a:solidFill>
                  <a:srgbClr val="FF0000"/>
                </a:solidFill>
              </a:rPr>
              <a:t/>
            </a:r>
            <a:br>
              <a:rPr lang="en-US" sz="3600" b="1" dirty="0">
                <a:solidFill>
                  <a:srgbClr val="FF0000"/>
                </a:solidFill>
              </a:rPr>
            </a:br>
            <a:endParaRPr lang="en-US" sz="3600" b="1" dirty="0" smtClean="0">
              <a:solidFill>
                <a:srgbClr val="FF0000"/>
              </a:solidFill>
            </a:endParaRPr>
          </a:p>
          <a:p>
            <a:pPr marL="0" indent="0">
              <a:buNone/>
            </a:pPr>
            <a:r>
              <a:rPr lang="en-US" sz="1400" i="1" dirty="0" smtClean="0"/>
              <a:t>Bhatia </a:t>
            </a:r>
            <a:r>
              <a:rPr lang="en-US" sz="1400" i="1" dirty="0"/>
              <a:t>R, Dash AP, </a:t>
            </a:r>
            <a:r>
              <a:rPr lang="en-US" sz="1400" i="1" dirty="0" err="1"/>
              <a:t>Sunyoto</a:t>
            </a:r>
            <a:r>
              <a:rPr lang="en-US" sz="1400" i="1" dirty="0"/>
              <a:t> T. Changing epidemiology of dengue in South-East Asia. WHO South-East Asia J Public Health 2013;2:23-7</a:t>
            </a:r>
            <a:endParaRPr lang="en-US" sz="1400" i="1" dirty="0">
              <a:solidFill>
                <a:srgbClr val="FF0000"/>
              </a:solidFill>
            </a:endParaRPr>
          </a:p>
        </p:txBody>
      </p:sp>
    </p:spTree>
    <p:extLst>
      <p:ext uri="{BB962C8B-B14F-4D97-AF65-F5344CB8AC3E}">
        <p14:creationId xmlns:p14="http://schemas.microsoft.com/office/powerpoint/2010/main" val="3188974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093195">
            <a:off x="6586796" y="445338"/>
            <a:ext cx="3966957" cy="779422"/>
          </a:xfrm>
        </p:spPr>
        <p:txBody>
          <a:bodyPr>
            <a:noAutofit/>
          </a:bodyPr>
          <a:lstStyle/>
          <a:p>
            <a:r>
              <a:rPr lang="en-US" b="1" dirty="0"/>
              <a:t>New guideline 2018</a:t>
            </a: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2840" y="1063414"/>
            <a:ext cx="4864189" cy="5794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stretch>
            <a:fillRect/>
          </a:stretch>
        </p:blipFill>
        <p:spPr>
          <a:xfrm>
            <a:off x="6995495" y="2704011"/>
            <a:ext cx="4173248" cy="4153988"/>
          </a:xfrm>
          <a:prstGeom prst="rect">
            <a:avLst/>
          </a:prstGeom>
        </p:spPr>
      </p:pic>
      <p:sp>
        <p:nvSpPr>
          <p:cNvPr id="3" name="TextBox 2"/>
          <p:cNvSpPr txBox="1"/>
          <p:nvPr/>
        </p:nvSpPr>
        <p:spPr>
          <a:xfrm rot="413260">
            <a:off x="8386354" y="1698171"/>
            <a:ext cx="3396342" cy="461665"/>
          </a:xfrm>
          <a:prstGeom prst="rect">
            <a:avLst/>
          </a:prstGeom>
          <a:noFill/>
        </p:spPr>
        <p:txBody>
          <a:bodyPr wrap="square" rtlCol="0">
            <a:spAutoFit/>
          </a:bodyPr>
          <a:lstStyle/>
          <a:p>
            <a:r>
              <a:rPr lang="en-US" sz="2400" b="1" i="1" dirty="0" smtClean="0">
                <a:solidFill>
                  <a:srgbClr val="002060"/>
                </a:solidFill>
              </a:rPr>
              <a:t>Pocket guideline 2019</a:t>
            </a:r>
            <a:endParaRPr lang="en-US" sz="2400" b="1" i="1" dirty="0">
              <a:solidFill>
                <a:srgbClr val="002060"/>
              </a:solidFill>
            </a:endParaRPr>
          </a:p>
        </p:txBody>
      </p:sp>
      <p:sp>
        <p:nvSpPr>
          <p:cNvPr id="6" name="Left Arrow 5"/>
          <p:cNvSpPr/>
          <p:nvPr/>
        </p:nvSpPr>
        <p:spPr>
          <a:xfrm rot="19865214">
            <a:off x="5924756" y="1197739"/>
            <a:ext cx="68059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urved Right Arrow 6"/>
          <p:cNvSpPr/>
          <p:nvPr/>
        </p:nvSpPr>
        <p:spPr>
          <a:xfrm>
            <a:off x="9078685" y="2155370"/>
            <a:ext cx="457201" cy="54864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737201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783772"/>
            <a:ext cx="10972800" cy="570016"/>
          </a:xfrm>
        </p:spPr>
        <p:txBody>
          <a:bodyPr>
            <a:normAutofit fontScale="90000"/>
          </a:bodyPr>
          <a:lstStyle/>
          <a:p>
            <a:endParaRPr lang="en-US" dirty="0"/>
          </a:p>
        </p:txBody>
      </p:sp>
      <p:sp>
        <p:nvSpPr>
          <p:cNvPr id="3" name="Content Placeholder 2"/>
          <p:cNvSpPr>
            <a:spLocks noGrp="1"/>
          </p:cNvSpPr>
          <p:nvPr>
            <p:ph idx="1"/>
          </p:nvPr>
        </p:nvSpPr>
        <p:spPr>
          <a:xfrm>
            <a:off x="598620" y="1353788"/>
            <a:ext cx="10972800" cy="5504212"/>
          </a:xfrm>
        </p:spPr>
        <p:txBody>
          <a:bodyPr>
            <a:noAutofit/>
          </a:bodyPr>
          <a:lstStyle/>
          <a:p>
            <a:endParaRPr lang="en-US" sz="2400" dirty="0" smtClean="0"/>
          </a:p>
          <a:p>
            <a:r>
              <a:rPr lang="en-US" dirty="0" smtClean="0"/>
              <a:t>However</a:t>
            </a:r>
            <a:r>
              <a:rPr lang="en-US" dirty="0"/>
              <a:t>, there is an evidence of increase of dengue incidence in </a:t>
            </a:r>
            <a:r>
              <a:rPr lang="en-US" dirty="0">
                <a:solidFill>
                  <a:srgbClr val="00B0F0"/>
                </a:solidFill>
              </a:rPr>
              <a:t>older age groups</a:t>
            </a:r>
            <a:r>
              <a:rPr lang="en-US" dirty="0"/>
              <a:t>, and this age shift has been reported in </a:t>
            </a:r>
            <a:r>
              <a:rPr lang="en-US" dirty="0">
                <a:solidFill>
                  <a:srgbClr val="FF0000"/>
                </a:solidFill>
              </a:rPr>
              <a:t>Singapore, Indonesia, Bangladesh and </a:t>
            </a:r>
            <a:r>
              <a:rPr lang="en-US" dirty="0" smtClean="0">
                <a:solidFill>
                  <a:srgbClr val="FF0000"/>
                </a:solidFill>
              </a:rPr>
              <a:t>Thailand</a:t>
            </a:r>
          </a:p>
          <a:p>
            <a:endParaRPr lang="en-US" dirty="0" smtClean="0">
              <a:solidFill>
                <a:srgbClr val="FF0000"/>
              </a:solidFill>
            </a:endParaRPr>
          </a:p>
          <a:p>
            <a:r>
              <a:rPr lang="en-US" dirty="0"/>
              <a:t>In Thailand, cases of DHF/DSS in small infants as young as 1-2 months and in adults have been reported with increasing frequency. </a:t>
            </a:r>
            <a:endParaRPr lang="en-US" dirty="0" smtClean="0"/>
          </a:p>
          <a:p>
            <a:endParaRPr lang="en-US" baseline="30000" dirty="0"/>
          </a:p>
          <a:p>
            <a:r>
              <a:rPr lang="en-US" dirty="0" smtClean="0"/>
              <a:t>In </a:t>
            </a:r>
            <a:r>
              <a:rPr lang="en-US" dirty="0"/>
              <a:t>Nepal, during the first-ever outbreak in 2010 (virgin soil), majority of the cases occurred between the age of 16 and 45 </a:t>
            </a:r>
            <a:r>
              <a:rPr lang="en-US" dirty="0" smtClean="0"/>
              <a:t>years. </a:t>
            </a:r>
          </a:p>
        </p:txBody>
      </p:sp>
    </p:spTree>
    <p:extLst>
      <p:ext uri="{BB962C8B-B14F-4D97-AF65-F5344CB8AC3E}">
        <p14:creationId xmlns:p14="http://schemas.microsoft.com/office/powerpoint/2010/main" val="2081145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598620" y="1749246"/>
            <a:ext cx="10972800" cy="5108754"/>
          </a:xfrm>
        </p:spPr>
        <p:txBody>
          <a:bodyPr>
            <a:normAutofit/>
          </a:bodyPr>
          <a:lstStyle/>
          <a:p>
            <a:r>
              <a:rPr lang="en-US" dirty="0"/>
              <a:t>In first DHF outbreak in Bangladesh, the age group of 18-33 years were the most affected. </a:t>
            </a:r>
          </a:p>
          <a:p>
            <a:r>
              <a:rPr lang="en-US" dirty="0"/>
              <a:t>Sri Lanka with chronological overview shows that modal age group affected by dengue has shifted from &lt;15 years of age to 15-34 years of age. </a:t>
            </a:r>
          </a:p>
          <a:p>
            <a:r>
              <a:rPr lang="en-US" dirty="0"/>
              <a:t>In India, a legendary film maker died of DHF with multi-organ failure at the age of 80 years (Media Reports 21 October 2012) and older age group was significantly affected in the last major outbreaks in Delhi, India. </a:t>
            </a:r>
            <a:br>
              <a:rPr lang="en-US" dirty="0"/>
            </a:br>
            <a:endParaRPr lang="en-US" dirty="0"/>
          </a:p>
        </p:txBody>
      </p:sp>
    </p:spTree>
    <p:extLst>
      <p:ext uri="{BB962C8B-B14F-4D97-AF65-F5344CB8AC3E}">
        <p14:creationId xmlns:p14="http://schemas.microsoft.com/office/powerpoint/2010/main" val="14062353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pPr marL="0" indent="0">
              <a:buNone/>
            </a:pPr>
            <a:r>
              <a:rPr lang="en-US" b="1" i="1" dirty="0"/>
              <a:t> B. Sex differences</a:t>
            </a:r>
          </a:p>
          <a:p>
            <a:pPr marL="0" indent="0">
              <a:buNone/>
            </a:pPr>
            <a:r>
              <a:rPr lang="en-US" b="1" i="1" dirty="0"/>
              <a:t>    C. Rural expansion</a:t>
            </a:r>
            <a:r>
              <a:rPr lang="en-US" dirty="0"/>
              <a:t/>
            </a:r>
            <a:br>
              <a:rPr lang="en-US" dirty="0"/>
            </a:br>
            <a:endParaRPr lang="en-US" dirty="0"/>
          </a:p>
        </p:txBody>
      </p:sp>
    </p:spTree>
    <p:extLst>
      <p:ext uri="{BB962C8B-B14F-4D97-AF65-F5344CB8AC3E}">
        <p14:creationId xmlns:p14="http://schemas.microsoft.com/office/powerpoint/2010/main" val="13348342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61629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598620" y="1092706"/>
            <a:ext cx="10972800" cy="45719"/>
          </a:xfrm>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a:latin typeface="SimSun" panose="02010600030101010101" pitchFamily="2" charset="-122"/>
              </a:rPr>
              <a:t>700000</a:t>
            </a:r>
          </a:p>
          <a:p>
            <a:r>
              <a:rPr lang="en-US" dirty="0">
                <a:latin typeface="SimSun" panose="02010600030101010101" pitchFamily="2" charset="-122"/>
              </a:rPr>
              <a:t>2000 2005 2010 2015</a:t>
            </a:r>
          </a:p>
          <a:p>
            <a:r>
              <a:rPr lang="en-US" dirty="0">
                <a:latin typeface="SimSun" panose="02010600030101010101" pitchFamily="2" charset="-122"/>
              </a:rPr>
              <a:t>Temperature (</a:t>
            </a:r>
            <a:r>
              <a:rPr lang="en-US" dirty="0" err="1">
                <a:latin typeface="SimSun" panose="02010600030101010101" pitchFamily="2" charset="-122"/>
              </a:rPr>
              <a:t>deg</a:t>
            </a:r>
            <a:r>
              <a:rPr lang="en-US" dirty="0">
                <a:latin typeface="SimSun" panose="02010600030101010101" pitchFamily="2" charset="-122"/>
              </a:rPr>
              <a:t> C)</a:t>
            </a:r>
          </a:p>
          <a:p>
            <a:r>
              <a:rPr lang="en-US" dirty="0">
                <a:latin typeface="SimSun" panose="02010600030101010101" pitchFamily="2" charset="-122"/>
              </a:rPr>
              <a:t>No. of Cases Reported</a:t>
            </a:r>
          </a:p>
          <a:p>
            <a:r>
              <a:rPr lang="en-US" dirty="0">
                <a:latin typeface="SimSun" panose="02010600030101010101" pitchFamily="2" charset="-122"/>
              </a:rPr>
              <a:t>Year</a:t>
            </a:r>
          </a:p>
          <a:p>
            <a:r>
              <a:rPr lang="en-US" dirty="0">
                <a:latin typeface="SimSun" panose="02010600030101010101" pitchFamily="2" charset="-122"/>
              </a:rPr>
              <a:t>Disease Temp</a:t>
            </a:r>
            <a:endParaRPr lang="en-US" dirty="0"/>
          </a:p>
        </p:txBody>
      </p:sp>
    </p:spTree>
    <p:extLst>
      <p:ext uri="{BB962C8B-B14F-4D97-AF65-F5344CB8AC3E}">
        <p14:creationId xmlns:p14="http://schemas.microsoft.com/office/powerpoint/2010/main" val="2455390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18618"/>
            <a:ext cx="8748584" cy="661685"/>
          </a:xfrm>
        </p:spPr>
        <p:txBody>
          <a:bodyPr>
            <a:noAutofit/>
          </a:bodyPr>
          <a:lstStyle/>
          <a:p>
            <a:pPr algn="l"/>
            <a:r>
              <a:rPr lang="en-US" sz="2400" b="1" dirty="0" smtClean="0">
                <a:solidFill>
                  <a:schemeClr val="bg1"/>
                </a:solidFill>
                <a:latin typeface="Times New Roman" panose="02020603050405020304" pitchFamily="18" charset="0"/>
                <a:cs typeface="Times New Roman" panose="02020603050405020304" pitchFamily="18" charset="0"/>
              </a:rPr>
              <a:t>Dengue: Bangladesh (1 January to 16 September 2019)</a:t>
            </a:r>
            <a:br>
              <a:rPr lang="en-US" sz="2400" b="1" dirty="0" smtClean="0">
                <a:solidFill>
                  <a:schemeClr val="bg1"/>
                </a:solidFill>
                <a:latin typeface="Times New Roman" panose="02020603050405020304" pitchFamily="18" charset="0"/>
                <a:cs typeface="Times New Roman" panose="02020603050405020304" pitchFamily="18" charset="0"/>
              </a:rPr>
            </a:br>
            <a:r>
              <a:rPr lang="en-US" sz="1800" b="1" dirty="0" smtClean="0">
                <a:solidFill>
                  <a:schemeClr val="bg1"/>
                </a:solidFill>
                <a:latin typeface="Times New Roman" panose="02020603050405020304" pitchFamily="18" charset="0"/>
                <a:cs typeface="Times New Roman" panose="02020603050405020304" pitchFamily="18" charset="0"/>
              </a:rPr>
              <a:t>Health Emergency operation centre, DGHS</a:t>
            </a:r>
            <a:endParaRPr lang="en-US" sz="24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0927251"/>
              </p:ext>
            </p:extLst>
          </p:nvPr>
        </p:nvGraphicFramePr>
        <p:xfrm>
          <a:off x="519660" y="2033205"/>
          <a:ext cx="10972800" cy="422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335406"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975810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47495057"/>
              </p:ext>
            </p:extLst>
          </p:nvPr>
        </p:nvGraphicFramePr>
        <p:xfrm>
          <a:off x="551191" y="1796722"/>
          <a:ext cx="10972800" cy="4224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
        <p:nvSpPr>
          <p:cNvPr id="7" name="Title 1"/>
          <p:cNvSpPr txBox="1">
            <a:spLocks/>
          </p:cNvSpPr>
          <p:nvPr/>
        </p:nvSpPr>
        <p:spPr>
          <a:xfrm>
            <a:off x="0" y="318618"/>
            <a:ext cx="8839200" cy="610820"/>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r>
              <a:rPr lang="en-US" sz="2400" b="1" dirty="0" smtClean="0">
                <a:solidFill>
                  <a:schemeClr val="bg1"/>
                </a:solidFill>
                <a:latin typeface="Times New Roman" panose="02020603050405020304" pitchFamily="18" charset="0"/>
                <a:cs typeface="Times New Roman" panose="02020603050405020304" pitchFamily="18" charset="0"/>
              </a:rPr>
              <a:t>Dengue: Bangladesh (1 January to 16 September) 2019</a:t>
            </a:r>
            <a:endParaRPr lang="en-US"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221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02895750"/>
              </p:ext>
            </p:extLst>
          </p:nvPr>
        </p:nvGraphicFramePr>
        <p:xfrm>
          <a:off x="315309" y="1466192"/>
          <a:ext cx="11619187" cy="507649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
        <p:nvSpPr>
          <p:cNvPr id="5" name="Title 1"/>
          <p:cNvSpPr txBox="1">
            <a:spLocks/>
          </p:cNvSpPr>
          <p:nvPr/>
        </p:nvSpPr>
        <p:spPr>
          <a:xfrm>
            <a:off x="0" y="0"/>
            <a:ext cx="10893972" cy="1179106"/>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r>
              <a:rPr lang="en-US" sz="3200" b="1" dirty="0" smtClean="0">
                <a:latin typeface="Times New Roman" panose="02020603050405020304" pitchFamily="18" charset="0"/>
                <a:cs typeface="Times New Roman" panose="02020603050405020304" pitchFamily="18" charset="0"/>
              </a:rPr>
              <a:t>Dengue Cases over Years</a:t>
            </a:r>
          </a:p>
          <a:p>
            <a:pPr algn="l">
              <a:lnSpc>
                <a:spcPct val="150000"/>
              </a:lnSpc>
            </a:pPr>
            <a:r>
              <a:rPr lang="en-US" sz="2400" b="1"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Source: National guideline for Clinical management of Dengue syndrome) </a:t>
            </a:r>
          </a:p>
        </p:txBody>
      </p:sp>
    </p:spTree>
    <p:extLst>
      <p:ext uri="{BB962C8B-B14F-4D97-AF65-F5344CB8AC3E}">
        <p14:creationId xmlns:p14="http://schemas.microsoft.com/office/powerpoint/2010/main" val="41115614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4108899032"/>
              </p:ext>
            </p:extLst>
          </p:nvPr>
        </p:nvGraphicFramePr>
        <p:xfrm>
          <a:off x="0" y="1450428"/>
          <a:ext cx="12192000" cy="507649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
        <p:nvSpPr>
          <p:cNvPr id="6" name="Title 1"/>
          <p:cNvSpPr txBox="1">
            <a:spLocks/>
          </p:cNvSpPr>
          <p:nvPr/>
        </p:nvSpPr>
        <p:spPr>
          <a:xfrm>
            <a:off x="0" y="0"/>
            <a:ext cx="10893972" cy="1179106"/>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r>
              <a:rPr lang="en-US" sz="3200" b="1" dirty="0" smtClean="0">
                <a:latin typeface="Times New Roman" panose="02020603050405020304" pitchFamily="18" charset="0"/>
                <a:cs typeface="Times New Roman" panose="02020603050405020304" pitchFamily="18" charset="0"/>
              </a:rPr>
              <a:t>Dengue Cases over Years</a:t>
            </a:r>
          </a:p>
          <a:p>
            <a:pPr algn="l">
              <a:lnSpc>
                <a:spcPct val="150000"/>
              </a:lnSpc>
            </a:pPr>
            <a:r>
              <a:rPr lang="en-US" sz="2400" b="1" dirty="0" smtClean="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Source: National guideline for Clinical management of Dengue syndrome) </a:t>
            </a:r>
          </a:p>
        </p:txBody>
      </p:sp>
    </p:spTree>
    <p:extLst>
      <p:ext uri="{BB962C8B-B14F-4D97-AF65-F5344CB8AC3E}">
        <p14:creationId xmlns:p14="http://schemas.microsoft.com/office/powerpoint/2010/main" val="31944652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623374" y="1098684"/>
            <a:ext cx="9834272" cy="6051550"/>
          </a:xfrm>
          <a:prstGeom prst="rect">
            <a:avLst/>
          </a:prstGeom>
        </p:spPr>
      </p:pic>
    </p:spTree>
    <p:extLst>
      <p:ext uri="{BB962C8B-B14F-4D97-AF65-F5344CB8AC3E}">
        <p14:creationId xmlns:p14="http://schemas.microsoft.com/office/powerpoint/2010/main" val="25169224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Grp="1" noChangeAspect="1"/>
          </p:cNvPicPr>
          <p:nvPr>
            <p:ph idx="1"/>
          </p:nvPr>
        </p:nvPicPr>
        <p:blipFill>
          <a:blip r:embed="rId2"/>
          <a:stretch>
            <a:fillRect/>
          </a:stretch>
        </p:blipFill>
        <p:spPr>
          <a:xfrm>
            <a:off x="0" y="1749424"/>
            <a:ext cx="12191999" cy="510857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002060"/>
                </a:solidFill>
              </a:rPr>
              <a:t>Responsible dengue viral particles</a:t>
            </a:r>
          </a:p>
        </p:txBody>
      </p:sp>
      <p:pic>
        <p:nvPicPr>
          <p:cNvPr id="5" name="Content Placeholder 5" descr="rossmann"/>
          <p:cNvPicPr>
            <a:picLocks noGrp="1" noChangeAspect="1" noChangeArrowheads="1"/>
          </p:cNvPicPr>
          <p:nvPr>
            <p:ph sz="half" idx="1"/>
          </p:nvPr>
        </p:nvPicPr>
        <p:blipFill>
          <a:blip r:embed="rId2" cstate="print"/>
          <a:srcRect/>
          <a:stretch>
            <a:fillRect/>
          </a:stretch>
        </p:blipFill>
        <p:spPr>
          <a:xfrm>
            <a:off x="1396307" y="2003209"/>
            <a:ext cx="3811385" cy="3719945"/>
          </a:xfrm>
          <a:prstGeom prst="rect">
            <a:avLst/>
          </a:prstGeom>
        </p:spPr>
      </p:pic>
      <p:pic>
        <p:nvPicPr>
          <p:cNvPr id="6" name="Content Placeholder 5"/>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984835" y="1958016"/>
            <a:ext cx="3810330" cy="3810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1369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24650" y="418011"/>
            <a:ext cx="3746769" cy="1331234"/>
          </a:xfrm>
        </p:spPr>
        <p:txBody>
          <a:bodyPr>
            <a:noAutofit/>
          </a:bodyPr>
          <a:lstStyle/>
          <a:p>
            <a:r>
              <a:rPr lang="en-US" sz="4000" b="1" dirty="0">
                <a:latin typeface="Times New Roman" panose="02020603050405020304" pitchFamily="18" charset="0"/>
                <a:cs typeface="Times New Roman" panose="02020603050405020304" pitchFamily="18" charset="0"/>
              </a:rPr>
              <a:t>Tissue Tropism </a:t>
            </a:r>
          </a:p>
        </p:txBody>
      </p:sp>
      <p:sp>
        <p:nvSpPr>
          <p:cNvPr id="3" name="Content Placeholder 2"/>
          <p:cNvSpPr>
            <a:spLocks noGrp="1"/>
          </p:cNvSpPr>
          <p:nvPr>
            <p:ph idx="1"/>
          </p:nvPr>
        </p:nvSpPr>
        <p:spPr>
          <a:xfrm>
            <a:off x="598620" y="2207623"/>
            <a:ext cx="10972800" cy="4454434"/>
          </a:xfrm>
        </p:spPr>
        <p:txBody>
          <a:bodyPr/>
          <a:lstStyle/>
          <a:p>
            <a:pPr fontAlgn="base"/>
            <a:r>
              <a:rPr lang="en-US" sz="3200" i="1" dirty="0">
                <a:solidFill>
                  <a:srgbClr val="7030A0"/>
                </a:solidFill>
                <a:latin typeface="Times New Roman" panose="02020603050405020304" pitchFamily="18" charset="0"/>
                <a:cs typeface="Times New Roman" panose="02020603050405020304" pitchFamily="18" charset="0"/>
              </a:rPr>
              <a:t>In vitro </a:t>
            </a:r>
            <a:r>
              <a:rPr lang="en-US" sz="3200" dirty="0">
                <a:latin typeface="Times New Roman" panose="02020603050405020304" pitchFamily="18" charset="0"/>
                <a:cs typeface="Times New Roman" panose="02020603050405020304" pitchFamily="18" charset="0"/>
              </a:rPr>
              <a:t>m</a:t>
            </a:r>
            <a:r>
              <a:rPr lang="en-US" sz="3200" dirty="0" smtClean="0">
                <a:latin typeface="Times New Roman" panose="02020603050405020304" pitchFamily="18" charset="0"/>
                <a:cs typeface="Times New Roman" panose="02020603050405020304" pitchFamily="18" charset="0"/>
              </a:rPr>
              <a:t>any </a:t>
            </a:r>
            <a:r>
              <a:rPr lang="en-US" sz="3200" dirty="0">
                <a:latin typeface="Times New Roman" panose="02020603050405020304" pitchFamily="18" charset="0"/>
                <a:cs typeface="Times New Roman" panose="02020603050405020304" pitchFamily="18" charset="0"/>
              </a:rPr>
              <a:t>cell types </a:t>
            </a:r>
            <a:r>
              <a:rPr lang="en-US" sz="3200" dirty="0" smtClean="0">
                <a:latin typeface="Times New Roman" panose="02020603050405020304" pitchFamily="18" charset="0"/>
                <a:cs typeface="Times New Roman" panose="02020603050405020304" pitchFamily="18" charset="0"/>
              </a:rPr>
              <a:t>like </a:t>
            </a:r>
            <a:r>
              <a:rPr lang="en-US" sz="3200" dirty="0">
                <a:latin typeface="Times New Roman" panose="02020603050405020304" pitchFamily="18" charset="0"/>
                <a:cs typeface="Times New Roman" panose="02020603050405020304" pitchFamily="18" charset="0"/>
              </a:rPr>
              <a:t>monocytes, epithelial cells, endothelial cells, </a:t>
            </a:r>
            <a:r>
              <a:rPr lang="en-US" sz="4000" b="1" dirty="0">
                <a:solidFill>
                  <a:srgbClr val="C00000"/>
                </a:solidFill>
                <a:latin typeface="Times New Roman" panose="02020603050405020304" pitchFamily="18" charset="0"/>
                <a:cs typeface="Times New Roman" panose="02020603050405020304" pitchFamily="18" charset="0"/>
              </a:rPr>
              <a:t>hepatocytes,</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myocytes can </a:t>
            </a:r>
            <a:r>
              <a:rPr lang="en-US" sz="3200" dirty="0">
                <a:latin typeface="Times New Roman" panose="02020603050405020304" pitchFamily="18" charset="0"/>
                <a:cs typeface="Times New Roman" panose="02020603050405020304" pitchFamily="18" charset="0"/>
              </a:rPr>
              <a:t>be infected with </a:t>
            </a:r>
            <a:r>
              <a:rPr lang="en-US" sz="3200" dirty="0" smtClean="0">
                <a:latin typeface="Times New Roman" panose="02020603050405020304" pitchFamily="18" charset="0"/>
                <a:cs typeface="Times New Roman" panose="02020603050405020304" pitchFamily="18" charset="0"/>
              </a:rPr>
              <a:t>DENV</a:t>
            </a:r>
          </a:p>
          <a:p>
            <a:pPr fontAlgn="base"/>
            <a:endParaRPr lang="en-US" sz="3200" dirty="0">
              <a:latin typeface="Times New Roman" panose="02020603050405020304" pitchFamily="18" charset="0"/>
              <a:cs typeface="Times New Roman" panose="02020603050405020304" pitchFamily="18" charset="0"/>
            </a:endParaRPr>
          </a:p>
          <a:p>
            <a:pPr fontAlgn="base"/>
            <a:r>
              <a:rPr lang="en-US" sz="3200" dirty="0">
                <a:solidFill>
                  <a:srgbClr val="7030A0"/>
                </a:solidFill>
                <a:latin typeface="Times New Roman" panose="02020603050405020304" pitchFamily="18" charset="0"/>
                <a:cs typeface="Times New Roman" panose="02020603050405020304" pitchFamily="18" charset="0"/>
              </a:rPr>
              <a:t>Evidence of in vivo infection</a:t>
            </a:r>
            <a:r>
              <a:rPr lang="en-US" sz="3200" dirty="0">
                <a:latin typeface="Times New Roman" panose="02020603050405020304" pitchFamily="18" charset="0"/>
                <a:cs typeface="Times New Roman" panose="02020603050405020304" pitchFamily="18" charset="0"/>
              </a:rPr>
              <a:t>: presence of antigen, genome, active replication (negative viral RNA), in tissue </a:t>
            </a:r>
            <a:r>
              <a:rPr lang="en-US" sz="3200" dirty="0" smtClean="0">
                <a:latin typeface="Times New Roman" panose="02020603050405020304" pitchFamily="18" charset="0"/>
                <a:cs typeface="Times New Roman" panose="02020603050405020304" pitchFamily="18" charset="0"/>
              </a:rPr>
              <a:t>samples</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418154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570015"/>
            <a:ext cx="12191999" cy="7428016"/>
          </a:xfrm>
          <a:prstGeom prst="rect">
            <a:avLst/>
          </a:prstGeom>
        </p:spPr>
      </p:pic>
    </p:spTree>
    <p:extLst>
      <p:ext uri="{BB962C8B-B14F-4D97-AF65-F5344CB8AC3E}">
        <p14:creationId xmlns:p14="http://schemas.microsoft.com/office/powerpoint/2010/main" val="9368362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0"/>
            <a:ext cx="12395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92853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855023"/>
            <a:ext cx="12192000" cy="7713024"/>
          </a:xfrm>
          <a:prstGeom prst="rect">
            <a:avLst/>
          </a:prstGeom>
        </p:spPr>
      </p:pic>
    </p:spTree>
    <p:extLst>
      <p:ext uri="{BB962C8B-B14F-4D97-AF65-F5344CB8AC3E}">
        <p14:creationId xmlns:p14="http://schemas.microsoft.com/office/powerpoint/2010/main" val="17495649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080" y="222070"/>
            <a:ext cx="6359340" cy="1527176"/>
          </a:xfrm>
        </p:spPr>
        <p:txBody>
          <a:bodyPr>
            <a:noAutofit/>
          </a:bodyPr>
          <a:lstStyle/>
          <a:p>
            <a:r>
              <a:rPr lang="en-US" sz="4000" b="1" dirty="0">
                <a:latin typeface="Times New Roman" panose="02020603050405020304" pitchFamily="18" charset="0"/>
                <a:cs typeface="Times New Roman" panose="02020603050405020304" pitchFamily="18" charset="0"/>
              </a:rPr>
              <a:t>Why study pathogenesis?</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282535"/>
            <a:ext cx="12192000" cy="5575465"/>
          </a:xfrm>
        </p:spPr>
        <p:txBody>
          <a:bodyPr/>
          <a:lstStyle/>
          <a:p>
            <a:endParaRPr lang="en-US" dirty="0" smtClean="0"/>
          </a:p>
          <a:p>
            <a:endParaRPr lang="en-US" sz="3600" b="1" dirty="0" smtClean="0"/>
          </a:p>
          <a:p>
            <a:r>
              <a:rPr lang="en-US" sz="3200" b="1" dirty="0" smtClean="0">
                <a:latin typeface="Times New Roman" panose="02020603050405020304" pitchFamily="18" charset="0"/>
                <a:cs typeface="Times New Roman" panose="02020603050405020304" pitchFamily="18" charset="0"/>
              </a:rPr>
              <a:t>To </a:t>
            </a:r>
            <a:r>
              <a:rPr lang="en-US" sz="3200" b="1" dirty="0">
                <a:latin typeface="Times New Roman" panose="02020603050405020304" pitchFamily="18" charset="0"/>
                <a:cs typeface="Times New Roman" panose="02020603050405020304" pitchFamily="18" charset="0"/>
              </a:rPr>
              <a:t>develop therapeutic </a:t>
            </a:r>
            <a:r>
              <a:rPr lang="en-US" sz="3200" b="1" dirty="0" smtClean="0">
                <a:latin typeface="Times New Roman" panose="02020603050405020304" pitchFamily="18" charset="0"/>
                <a:cs typeface="Times New Roman" panose="02020603050405020304" pitchFamily="18" charset="0"/>
              </a:rPr>
              <a:t>interventions</a:t>
            </a:r>
          </a:p>
          <a:p>
            <a:pPr marL="0" indent="0">
              <a:buNone/>
            </a:pPr>
            <a:endParaRPr lang="en-US" sz="3200" b="1" dirty="0" smtClean="0">
              <a:latin typeface="Times New Roman" panose="02020603050405020304" pitchFamily="18" charset="0"/>
              <a:cs typeface="Times New Roman" panose="02020603050405020304" pitchFamily="18" charset="0"/>
            </a:endParaRPr>
          </a:p>
          <a:p>
            <a:r>
              <a:rPr lang="en-US" sz="3200" b="1" dirty="0" smtClean="0">
                <a:latin typeface="Times New Roman" panose="02020603050405020304" pitchFamily="18" charset="0"/>
                <a:cs typeface="Times New Roman" panose="02020603050405020304" pitchFamily="18" charset="0"/>
              </a:rPr>
              <a:t>To develop predictive indicators or profiles of severe disease</a:t>
            </a:r>
          </a:p>
          <a:p>
            <a:endParaRPr lang="en-US" sz="3200" b="1"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To identify protective and pathogenic immune </a:t>
            </a:r>
            <a:r>
              <a:rPr lang="en-US" sz="3200" b="1" dirty="0" smtClean="0">
                <a:latin typeface="Times New Roman" panose="02020603050405020304" pitchFamily="18" charset="0"/>
                <a:cs typeface="Times New Roman" panose="02020603050405020304" pitchFamily="18" charset="0"/>
              </a:rPr>
              <a:t>correlates</a:t>
            </a:r>
            <a:endParaRPr lang="en-US" sz="3200" b="1" dirty="0">
              <a:latin typeface="Times New Roman" panose="02020603050405020304" pitchFamily="18" charset="0"/>
              <a:cs typeface="Times New Roman" panose="02020603050405020304" pitchFamily="18" charset="0"/>
            </a:endParaRPr>
          </a:p>
          <a:p>
            <a:endParaRPr lang="en-US" sz="3600" b="1" dirty="0"/>
          </a:p>
        </p:txBody>
      </p:sp>
    </p:spTree>
    <p:extLst>
      <p:ext uri="{BB962C8B-B14F-4D97-AF65-F5344CB8AC3E}">
        <p14:creationId xmlns:p14="http://schemas.microsoft.com/office/powerpoint/2010/main" val="28568138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457" y="760021"/>
            <a:ext cx="6280963" cy="831273"/>
          </a:xfrm>
        </p:spPr>
        <p:txBody>
          <a:bodyPr>
            <a:noAutofit/>
          </a:bodyPr>
          <a:lstStyle/>
          <a:p>
            <a:r>
              <a:rPr lang="en-US" sz="4000" b="1" dirty="0">
                <a:latin typeface="Times New Roman" panose="02020603050405020304" pitchFamily="18" charset="0"/>
                <a:cs typeface="Times New Roman" panose="02020603050405020304" pitchFamily="18" charset="0"/>
              </a:rPr>
              <a:t>Evidence of Plasma leakage</a:t>
            </a:r>
            <a:r>
              <a:rPr lang="en-SG" dirty="0">
                <a:latin typeface="Times New Roman" panose="02020603050405020304" pitchFamily="18" charset="0"/>
                <a:cs typeface="Times New Roman" panose="02020603050405020304" pitchFamily="18" charset="0"/>
              </a:rPr>
              <a:t/>
            </a:r>
            <a:br>
              <a:rPr lang="en-SG"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48194" y="1591294"/>
            <a:ext cx="11194869" cy="5266706"/>
          </a:xfrm>
        </p:spPr>
        <p:txBody>
          <a:bodyPr>
            <a:normAutofit/>
          </a:bodyPr>
          <a:lstStyle/>
          <a:p>
            <a:endParaRPr lang="en-US" b="1" dirty="0" smtClean="0"/>
          </a:p>
          <a:p>
            <a:endParaRPr lang="en-US" b="1" dirty="0"/>
          </a:p>
          <a:p>
            <a:r>
              <a:rPr lang="en-US" sz="3200" b="1" dirty="0" err="1" smtClean="0">
                <a:latin typeface="Times New Roman" panose="02020603050405020304" pitchFamily="18" charset="0"/>
                <a:cs typeface="Times New Roman" panose="02020603050405020304" pitchFamily="18" charset="0"/>
              </a:rPr>
              <a:t>Haematocrit</a:t>
            </a:r>
            <a:r>
              <a:rPr lang="en-US" sz="3200" b="1" dirty="0" smtClean="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(HCT) </a:t>
            </a:r>
            <a:r>
              <a:rPr lang="en-US" sz="3200" b="1" dirty="0" smtClean="0">
                <a:latin typeface="Times New Roman" panose="02020603050405020304" pitchFamily="18" charset="0"/>
                <a:cs typeface="Times New Roman" panose="02020603050405020304" pitchFamily="18" charset="0"/>
              </a:rPr>
              <a:t>– Rising HCT, A </a:t>
            </a:r>
            <a:r>
              <a:rPr lang="en-US" sz="3200" b="1" dirty="0">
                <a:solidFill>
                  <a:srgbClr val="C00000"/>
                </a:solidFill>
                <a:latin typeface="Times New Roman" panose="02020603050405020304" pitchFamily="18" charset="0"/>
                <a:cs typeface="Times New Roman" panose="02020603050405020304" pitchFamily="18" charset="0"/>
              </a:rPr>
              <a:t>20% rise </a:t>
            </a:r>
            <a:r>
              <a:rPr lang="en-US" sz="3200" b="1" dirty="0">
                <a:latin typeface="Times New Roman" panose="02020603050405020304" pitchFamily="18" charset="0"/>
                <a:cs typeface="Times New Roman" panose="02020603050405020304" pitchFamily="18" charset="0"/>
              </a:rPr>
              <a:t>of HCT from the baseline is indicative of significant plasma </a:t>
            </a:r>
            <a:r>
              <a:rPr lang="en-US" sz="3200" b="1" dirty="0" smtClean="0">
                <a:latin typeface="Times New Roman" panose="02020603050405020304" pitchFamily="18" charset="0"/>
                <a:cs typeface="Times New Roman" panose="02020603050405020304" pitchFamily="18" charset="0"/>
              </a:rPr>
              <a:t>leakage</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Plasma leakage is due to increased capillary </a:t>
            </a:r>
            <a:r>
              <a:rPr lang="en-US" sz="3200" dirty="0" smtClean="0">
                <a:latin typeface="Times New Roman" panose="02020603050405020304" pitchFamily="18" charset="0"/>
                <a:cs typeface="Times New Roman" panose="02020603050405020304" pitchFamily="18" charset="0"/>
              </a:rPr>
              <a:t>permeability </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Plasma leakage in DHF is selective and transient and usually lasts for </a:t>
            </a:r>
            <a:r>
              <a:rPr lang="en-US" sz="3200" b="1" dirty="0">
                <a:solidFill>
                  <a:srgbClr val="C00000"/>
                </a:solidFill>
                <a:latin typeface="Times New Roman" panose="02020603050405020304" pitchFamily="18" charset="0"/>
                <a:cs typeface="Times New Roman" panose="02020603050405020304" pitchFamily="18" charset="0"/>
              </a:rPr>
              <a:t>24-48 </a:t>
            </a:r>
            <a:r>
              <a:rPr lang="en-US" sz="3200" b="1" dirty="0" smtClean="0">
                <a:solidFill>
                  <a:srgbClr val="C00000"/>
                </a:solidFill>
                <a:latin typeface="Times New Roman" panose="02020603050405020304" pitchFamily="18" charset="0"/>
                <a:cs typeface="Times New Roman" panose="02020603050405020304" pitchFamily="18" charset="0"/>
              </a:rPr>
              <a:t>hours </a:t>
            </a:r>
            <a:endParaRPr lang="en-US" sz="3200" dirty="0">
              <a:solidFill>
                <a:srgbClr val="C0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Ascites and pleural effusion </a:t>
            </a:r>
            <a:r>
              <a:rPr lang="en-US" sz="3200" dirty="0" smtClean="0">
                <a:latin typeface="Times New Roman" panose="02020603050405020304" pitchFamily="18" charset="0"/>
                <a:cs typeface="Times New Roman" panose="02020603050405020304" pitchFamily="18" charset="0"/>
              </a:rPr>
              <a:t>is the ultimate sequels</a:t>
            </a:r>
            <a:endParaRPr lang="en-US" sz="32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845818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692331"/>
            <a:ext cx="10972800" cy="1056914"/>
          </a:xfrm>
        </p:spPr>
        <p:txBody>
          <a:bodyPr>
            <a:noAutofit/>
          </a:bodyPr>
          <a:lstStyle/>
          <a:p>
            <a:r>
              <a:rPr lang="en-US" b="1" dirty="0">
                <a:latin typeface="Times New Roman" panose="02020603050405020304" pitchFamily="18" charset="0"/>
                <a:cs typeface="Times New Roman" panose="02020603050405020304" pitchFamily="18" charset="0"/>
              </a:rPr>
              <a:t>Evidence of Plasma leakage</a:t>
            </a:r>
            <a:r>
              <a:rPr lang="en-SG" dirty="0"/>
              <a:t/>
            </a:r>
            <a:br>
              <a:rPr lang="en-SG" dirty="0"/>
            </a:br>
            <a:endParaRPr lang="en-US" dirty="0"/>
          </a:p>
        </p:txBody>
      </p:sp>
      <p:sp>
        <p:nvSpPr>
          <p:cNvPr id="3" name="Content Placeholder 2"/>
          <p:cNvSpPr>
            <a:spLocks noGrp="1"/>
          </p:cNvSpPr>
          <p:nvPr>
            <p:ph idx="1"/>
          </p:nvPr>
        </p:nvSpPr>
        <p:spPr>
          <a:xfrm>
            <a:off x="83127" y="1365662"/>
            <a:ext cx="12108873" cy="5492338"/>
          </a:xfrm>
        </p:spPr>
        <p:txBody>
          <a:bodyPr>
            <a:normAutofit/>
          </a:bodyPr>
          <a:lstStyle/>
          <a:p>
            <a:pPr marL="0" indent="0">
              <a:buNone/>
            </a:pPr>
            <a:endParaRPr lang="en-US" b="1" dirty="0" smtClean="0"/>
          </a:p>
          <a:p>
            <a:pPr marL="0" indent="0">
              <a:buNone/>
            </a:pPr>
            <a:r>
              <a:rPr lang="en-US" b="1" dirty="0" smtClean="0">
                <a:latin typeface="Times New Roman" panose="02020603050405020304" pitchFamily="18" charset="0"/>
                <a:cs typeface="Times New Roman" panose="02020603050405020304" pitchFamily="18" charset="0"/>
              </a:rPr>
              <a:t>Other </a:t>
            </a:r>
            <a:r>
              <a:rPr lang="en-US" b="1" dirty="0">
                <a:latin typeface="Times New Roman" panose="02020603050405020304" pitchFamily="18" charset="0"/>
                <a:cs typeface="Times New Roman" panose="02020603050405020304" pitchFamily="18" charset="0"/>
              </a:rPr>
              <a:t>evidence of plasma leakage are: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non-fasting serum cholesterol (&lt;100 mg/dl</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degree and the rate of plasma leakage in DHF can </a:t>
            </a:r>
            <a:r>
              <a:rPr lang="en-US" dirty="0" smtClean="0">
                <a:latin typeface="Times New Roman" panose="02020603050405020304" pitchFamily="18" charset="0"/>
                <a:cs typeface="Times New Roman" panose="02020603050405020304" pitchFamily="18" charset="0"/>
              </a:rPr>
              <a:t>vary</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Severe leakage may develop shock, which may be complicated with organ impairment, metabolic acidosis and disseminated intravascular coagulation (DIC) </a:t>
            </a:r>
          </a:p>
          <a:p>
            <a:r>
              <a:rPr lang="en-US" b="1" dirty="0">
                <a:latin typeface="Times New Roman" panose="02020603050405020304" pitchFamily="18" charset="0"/>
                <a:cs typeface="Times New Roman" panose="02020603050405020304" pitchFamily="18" charset="0"/>
              </a:rPr>
              <a:t>A right lateral decubitus chest radiograph to detect pleural effusion and  gall bladder wall </a:t>
            </a:r>
            <a:r>
              <a:rPr lang="en-US" b="1" dirty="0" smtClean="0">
                <a:latin typeface="Times New Roman" panose="02020603050405020304" pitchFamily="18" charset="0"/>
                <a:cs typeface="Times New Roman" panose="02020603050405020304" pitchFamily="18" charset="0"/>
              </a:rPr>
              <a:t>edema </a:t>
            </a:r>
            <a:r>
              <a:rPr lang="en-US" b="1" dirty="0">
                <a:latin typeface="Times New Roman" panose="02020603050405020304" pitchFamily="18" charset="0"/>
                <a:cs typeface="Times New Roman" panose="02020603050405020304" pitchFamily="18" charset="0"/>
              </a:rPr>
              <a:t>is associated with plasma leakage and may precede the clinical </a:t>
            </a:r>
            <a:r>
              <a:rPr lang="en-US" b="1" dirty="0" smtClean="0">
                <a:latin typeface="Times New Roman" panose="02020603050405020304" pitchFamily="18" charset="0"/>
                <a:cs typeface="Times New Roman" panose="02020603050405020304" pitchFamily="18" charset="0"/>
              </a:rPr>
              <a:t>detection </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1333394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535577"/>
            <a:ext cx="10972800" cy="1213668"/>
          </a:xfrm>
        </p:spPr>
        <p:txBody>
          <a:bodyPr>
            <a:noAutofit/>
          </a:bodyPr>
          <a:lstStyle/>
          <a:p>
            <a:r>
              <a:rPr lang="en-US" sz="4000" b="1" dirty="0">
                <a:latin typeface="Times New Roman" panose="02020603050405020304" pitchFamily="18" charset="0"/>
                <a:cs typeface="Times New Roman" panose="02020603050405020304" pitchFamily="18" charset="0"/>
              </a:rPr>
              <a:t>Dengue Case Classification by Severity</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749246"/>
            <a:ext cx="12192000" cy="5108754"/>
          </a:xfrm>
        </p:spPr>
        <p:txBody>
          <a:bodyPr>
            <a:normAutofit/>
          </a:bodyPr>
          <a:lstStyle/>
          <a:p>
            <a:pPr marL="0" indent="0">
              <a:buNone/>
            </a:pPr>
            <a:endParaRPr lang="en-US" sz="3600" dirty="0" smtClean="0"/>
          </a:p>
          <a:p>
            <a:pPr marL="0" indent="0">
              <a:buNone/>
            </a:pPr>
            <a:r>
              <a:rPr lang="en-US" sz="3600" dirty="0" smtClean="0">
                <a:latin typeface="Times New Roman" panose="02020603050405020304" pitchFamily="18" charset="0"/>
                <a:cs typeface="Times New Roman" panose="02020603050405020304" pitchFamily="18" charset="0"/>
              </a:rPr>
              <a:t>According to national guideline  </a:t>
            </a:r>
            <a:r>
              <a:rPr lang="en-US" sz="3600" dirty="0">
                <a:latin typeface="Times New Roman" panose="02020603050405020304" pitchFamily="18" charset="0"/>
                <a:cs typeface="Times New Roman" panose="02020603050405020304" pitchFamily="18" charset="0"/>
              </a:rPr>
              <a:t>three categories for case management:</a:t>
            </a:r>
          </a:p>
          <a:p>
            <a:pPr marL="514350" indent="-514350">
              <a:buFont typeface="+mj-lt"/>
              <a:buAutoNum type="arabicPeriod"/>
            </a:pPr>
            <a:r>
              <a:rPr lang="en-US" sz="3600" dirty="0">
                <a:latin typeface="Times New Roman" panose="02020603050405020304" pitchFamily="18" charset="0"/>
                <a:cs typeface="Times New Roman" panose="02020603050405020304" pitchFamily="18" charset="0"/>
              </a:rPr>
              <a:t>1.Group –A ( mild)</a:t>
            </a:r>
          </a:p>
          <a:p>
            <a:pPr marL="514350" indent="-514350">
              <a:buFont typeface="+mj-lt"/>
              <a:buAutoNum type="arabicPeriod"/>
            </a:pPr>
            <a:r>
              <a:rPr lang="en-US" sz="3600" dirty="0">
                <a:latin typeface="Times New Roman" panose="02020603050405020304" pitchFamily="18" charset="0"/>
                <a:cs typeface="Times New Roman" panose="02020603050405020304" pitchFamily="18" charset="0"/>
              </a:rPr>
              <a:t>2.Group- B  (Moderate)</a:t>
            </a:r>
          </a:p>
          <a:p>
            <a:pPr marL="514350" indent="-514350">
              <a:buFont typeface="+mj-lt"/>
              <a:buAutoNum type="arabicPeriod"/>
            </a:pPr>
            <a:r>
              <a:rPr lang="en-US" sz="3600" dirty="0">
                <a:latin typeface="Times New Roman" panose="02020603050405020304" pitchFamily="18" charset="0"/>
                <a:cs typeface="Times New Roman" panose="02020603050405020304" pitchFamily="18" charset="0"/>
              </a:rPr>
              <a:t>3. Group – C  (Severe)</a:t>
            </a:r>
          </a:p>
          <a:p>
            <a:endParaRPr lang="en-US" sz="3600" dirty="0"/>
          </a:p>
        </p:txBody>
      </p:sp>
    </p:spTree>
    <p:extLst>
      <p:ext uri="{BB962C8B-B14F-4D97-AF65-F5344CB8AC3E}">
        <p14:creationId xmlns:p14="http://schemas.microsoft.com/office/powerpoint/2010/main" val="14087027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7601" y="2103653"/>
            <a:ext cx="3688172" cy="42243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6452" y="1820562"/>
            <a:ext cx="4484326" cy="4803718"/>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19397"/>
            <a:ext cx="12191999" cy="6038603"/>
          </a:xfrm>
          <a:prstGeom prst="rect">
            <a:avLst/>
          </a:prstGeom>
        </p:spPr>
      </p:pic>
    </p:spTree>
    <p:extLst>
      <p:ext uri="{BB962C8B-B14F-4D97-AF65-F5344CB8AC3E}">
        <p14:creationId xmlns:p14="http://schemas.microsoft.com/office/powerpoint/2010/main" val="9341494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56642" y="146067"/>
            <a:ext cx="6776124" cy="6711933"/>
          </a:xfrm>
        </p:spPr>
      </p:pic>
      <p:sp>
        <p:nvSpPr>
          <p:cNvPr id="2" name="TextBox 1"/>
          <p:cNvSpPr txBox="1"/>
          <p:nvPr/>
        </p:nvSpPr>
        <p:spPr>
          <a:xfrm rot="21008327">
            <a:off x="8085909" y="2768081"/>
            <a:ext cx="3579222" cy="1077218"/>
          </a:xfrm>
          <a:prstGeom prst="rect">
            <a:avLst/>
          </a:prstGeom>
          <a:noFill/>
        </p:spPr>
        <p:txBody>
          <a:bodyPr wrap="square" rtlCol="0">
            <a:spAutoFit/>
          </a:bodyPr>
          <a:lstStyle/>
          <a:p>
            <a:r>
              <a:rPr lang="en-US" sz="3200" b="1" i="1" dirty="0" smtClean="0">
                <a:solidFill>
                  <a:srgbClr val="C00000"/>
                </a:solidFill>
                <a:latin typeface="Times New Roman" panose="02020603050405020304" pitchFamily="18" charset="0"/>
                <a:cs typeface="Times New Roman" panose="02020603050405020304" pitchFamily="18" charset="0"/>
              </a:rPr>
              <a:t>Common scenario in this year</a:t>
            </a:r>
            <a:endParaRPr lang="en-US" sz="32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39541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210697" y="613953"/>
            <a:ext cx="4981302" cy="1048591"/>
          </a:xfrm>
        </p:spPr>
        <p:txBody>
          <a:bodyPr>
            <a:noAutofit/>
          </a:bodyPr>
          <a:lstStyle/>
          <a:p>
            <a:pPr algn="l"/>
            <a:r>
              <a:rPr lang="en-US" sz="4800" b="1" dirty="0" smtClean="0">
                <a:latin typeface="Times New Roman" panose="02020603050405020304" pitchFamily="18" charset="0"/>
                <a:cs typeface="Times New Roman" panose="02020603050405020304" pitchFamily="18" charset="0"/>
              </a:rPr>
              <a:t>Changing Pattern</a:t>
            </a:r>
            <a:endParaRPr lang="en-US" sz="48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75211" y="2468880"/>
            <a:ext cx="10215156" cy="3958046"/>
          </a:xfrm>
        </p:spPr>
        <p:txBody>
          <a:bodyPr>
            <a:normAutofit/>
          </a:bodyPr>
          <a:lstStyle/>
          <a:p>
            <a:pPr algn="just">
              <a:buNone/>
            </a:pPr>
            <a:r>
              <a:rPr lang="en-US" b="1" dirty="0" smtClean="0">
                <a:solidFill>
                  <a:srgbClr val="C00000"/>
                </a:solidFill>
                <a:latin typeface="Times New Roman" panose="02020603050405020304" pitchFamily="18" charset="0"/>
                <a:cs typeface="Times New Roman" panose="02020603050405020304" pitchFamily="18" charset="0"/>
              </a:rPr>
              <a:t>Dengue fever and dengue hemorrhagic fever epidemiological changes:</a:t>
            </a:r>
          </a:p>
          <a:p>
            <a:pPr algn="just">
              <a:buNone/>
            </a:pPr>
            <a:endParaRPr lang="en-US" sz="2400" b="1" dirty="0" smtClean="0">
              <a:solidFill>
                <a:srgbClr val="0070C0"/>
              </a:solidFill>
              <a:latin typeface="Times New Roman" panose="02020603050405020304" pitchFamily="18" charset="0"/>
              <a:cs typeface="Times New Roman" panose="02020603050405020304" pitchFamily="18" charset="0"/>
            </a:endParaRPr>
          </a:p>
          <a:p>
            <a:pPr>
              <a:buNone/>
            </a:pPr>
            <a:r>
              <a:rPr lang="en-US" b="1" dirty="0" smtClean="0">
                <a:solidFill>
                  <a:srgbClr val="002060"/>
                </a:solidFill>
                <a:latin typeface="Times New Roman" panose="02020603050405020304" pitchFamily="18" charset="0"/>
                <a:cs typeface="Times New Roman" panose="02020603050405020304" pitchFamily="18" charset="0"/>
              </a:rPr>
              <a:t>The epidemiology of DF/DHF is complex and remains poorly understood. It involves host, viral and vector status that are further influenced by </a:t>
            </a:r>
          </a:p>
          <a:p>
            <a:pPr algn="just">
              <a:buNone/>
            </a:pPr>
            <a:r>
              <a:rPr lang="en-US" sz="3200" b="1" i="1" dirty="0" smtClean="0">
                <a:solidFill>
                  <a:srgbClr val="C00000"/>
                </a:solidFill>
                <a:latin typeface="Times New Roman" panose="02020603050405020304" pitchFamily="18" charset="0"/>
                <a:cs typeface="Times New Roman" panose="02020603050405020304" pitchFamily="18" charset="0"/>
              </a:rPr>
              <a:t>demographic, economic, behavioral and varied societal factors</a:t>
            </a:r>
            <a:endParaRPr lang="en-US" sz="3200" b="1" i="1" dirty="0">
              <a:solidFill>
                <a:srgbClr val="C0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173041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895" y="1670426"/>
            <a:ext cx="8362025" cy="5014152"/>
          </a:xfrm>
        </p:spPr>
        <p:txBody>
          <a:bodyPr>
            <a:normAutofit/>
          </a:bodyPr>
          <a:lstStyle/>
          <a:p>
            <a:pPr>
              <a:buNone/>
            </a:pPr>
            <a:r>
              <a:rPr lang="en-US" b="1" dirty="0">
                <a:solidFill>
                  <a:srgbClr val="C00000"/>
                </a:solidFill>
                <a:latin typeface="Times New Roman" panose="02020603050405020304" pitchFamily="18" charset="0"/>
                <a:cs typeface="Times New Roman" panose="02020603050405020304" pitchFamily="18" charset="0"/>
              </a:rPr>
              <a:t>1</a:t>
            </a:r>
            <a:r>
              <a:rPr lang="en-US" b="1" dirty="0" smtClean="0">
                <a:solidFill>
                  <a:srgbClr val="C00000"/>
                </a:solidFill>
                <a:latin typeface="Times New Roman" panose="02020603050405020304" pitchFamily="18" charset="0"/>
                <a:cs typeface="Times New Roman" panose="02020603050405020304" pitchFamily="18" charset="0"/>
              </a:rPr>
              <a:t>. Changes </a:t>
            </a:r>
            <a:r>
              <a:rPr lang="en-US" b="1" dirty="0">
                <a:solidFill>
                  <a:srgbClr val="C00000"/>
                </a:solidFill>
                <a:latin typeface="Times New Roman" panose="02020603050405020304" pitchFamily="18" charset="0"/>
                <a:cs typeface="Times New Roman" panose="02020603050405020304" pitchFamily="18" charset="0"/>
              </a:rPr>
              <a:t>in human host</a:t>
            </a:r>
          </a:p>
          <a:p>
            <a:pPr lvl="1" algn="just">
              <a:buNone/>
            </a:pPr>
            <a:r>
              <a:rPr lang="en-US" b="1" i="1" dirty="0">
                <a:latin typeface="Times New Roman" panose="02020603050405020304" pitchFamily="18" charset="0"/>
                <a:cs typeface="Times New Roman" panose="02020603050405020304" pitchFamily="18" charset="0"/>
              </a:rPr>
              <a:t>a</a:t>
            </a:r>
            <a:r>
              <a:rPr lang="en-US" b="1" i="1" dirty="0" smtClean="0">
                <a:latin typeface="Times New Roman" panose="02020603050405020304" pitchFamily="18" charset="0"/>
                <a:cs typeface="Times New Roman" panose="02020603050405020304" pitchFamily="18" charset="0"/>
              </a:rPr>
              <a:t>. Shift </a:t>
            </a:r>
            <a:r>
              <a:rPr lang="en-US" b="1" i="1" dirty="0">
                <a:latin typeface="Times New Roman" panose="02020603050405020304" pitchFamily="18" charset="0"/>
                <a:cs typeface="Times New Roman" panose="02020603050405020304" pitchFamily="18" charset="0"/>
              </a:rPr>
              <a:t>in affected‑age </a:t>
            </a:r>
            <a:r>
              <a:rPr lang="en-US" b="1" i="1" dirty="0" smtClean="0">
                <a:latin typeface="Times New Roman" panose="02020603050405020304" pitchFamily="18" charset="0"/>
                <a:cs typeface="Times New Roman" panose="02020603050405020304" pitchFamily="18" charset="0"/>
              </a:rPr>
              <a:t>group: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linical DF in adults is rare. However, there is an evidence of increase of dengue incidence in older age groups, and this age shift has been reported in </a:t>
            </a:r>
            <a:r>
              <a:rPr lang="en-US" dirty="0" smtClean="0">
                <a:solidFill>
                  <a:srgbClr val="00B050"/>
                </a:solidFill>
                <a:latin typeface="Times New Roman" panose="02020603050405020304" pitchFamily="18" charset="0"/>
                <a:cs typeface="Times New Roman" panose="02020603050405020304" pitchFamily="18" charset="0"/>
              </a:rPr>
              <a:t>Singapore, Indonesia, Bangladesh and Thailand</a:t>
            </a:r>
          </a:p>
          <a:p>
            <a:pPr lvl="1" algn="just">
              <a:buNone/>
            </a:pPr>
            <a:r>
              <a:rPr lang="en-US" b="1" i="1" dirty="0" smtClean="0">
                <a:latin typeface="Times New Roman" panose="02020603050405020304" pitchFamily="18" charset="0"/>
                <a:cs typeface="Times New Roman" panose="02020603050405020304" pitchFamily="18" charset="0"/>
              </a:rPr>
              <a:t>b. Sex </a:t>
            </a:r>
            <a:r>
              <a:rPr lang="en-US" b="1" i="1" dirty="0">
                <a:latin typeface="Times New Roman" panose="02020603050405020304" pitchFamily="18" charset="0"/>
                <a:cs typeface="Times New Roman" panose="02020603050405020304" pitchFamily="18" charset="0"/>
              </a:rPr>
              <a:t>differences </a:t>
            </a:r>
          </a:p>
          <a:p>
            <a:pPr lvl="1" algn="just">
              <a:buNone/>
            </a:pPr>
            <a:r>
              <a:rPr lang="en-US" b="1" i="1" dirty="0">
                <a:latin typeface="Times New Roman" panose="02020603050405020304" pitchFamily="18" charset="0"/>
                <a:cs typeface="Times New Roman" panose="02020603050405020304" pitchFamily="18" charset="0"/>
              </a:rPr>
              <a:t>c</a:t>
            </a:r>
            <a:r>
              <a:rPr lang="en-US" b="1" i="1" dirty="0" smtClean="0">
                <a:latin typeface="Times New Roman" panose="02020603050405020304" pitchFamily="18" charset="0"/>
                <a:cs typeface="Times New Roman" panose="02020603050405020304" pitchFamily="18" charset="0"/>
              </a:rPr>
              <a:t>. Rural expansion</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
        <p:nvSpPr>
          <p:cNvPr id="6" name="Title 1"/>
          <p:cNvSpPr>
            <a:spLocks noGrp="1"/>
          </p:cNvSpPr>
          <p:nvPr>
            <p:ph type="title"/>
          </p:nvPr>
        </p:nvSpPr>
        <p:spPr>
          <a:xfrm>
            <a:off x="5995850" y="365759"/>
            <a:ext cx="5956663" cy="1175657"/>
          </a:xfrm>
        </p:spPr>
        <p:txBody>
          <a:bodyPr>
            <a:noAutofit/>
          </a:bodyPr>
          <a:lstStyle/>
          <a:p>
            <a:pPr algn="l"/>
            <a:r>
              <a:rPr lang="en-US" sz="4800" b="1" dirty="0" smtClean="0">
                <a:latin typeface="Times New Roman" panose="02020603050405020304" pitchFamily="18" charset="0"/>
                <a:cs typeface="Times New Roman" panose="02020603050405020304" pitchFamily="18" charset="0"/>
              </a:rPr>
              <a:t>Changing Pattern</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8646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8456" y="1763485"/>
            <a:ext cx="7720150" cy="5077911"/>
          </a:xfrm>
        </p:spPr>
        <p:txBody>
          <a:bodyPr>
            <a:normAutofit/>
          </a:bodyPr>
          <a:lstStyle/>
          <a:p>
            <a:pPr>
              <a:buNone/>
            </a:pPr>
            <a:r>
              <a:rPr lang="en-US" b="1" dirty="0">
                <a:solidFill>
                  <a:srgbClr val="C00000"/>
                </a:solidFill>
                <a:latin typeface="Times New Roman" panose="02020603050405020304" pitchFamily="18" charset="0"/>
                <a:cs typeface="Times New Roman" panose="02020603050405020304" pitchFamily="18" charset="0"/>
              </a:rPr>
              <a:t>2</a:t>
            </a:r>
            <a:r>
              <a:rPr lang="en-US" b="1" dirty="0" smtClean="0">
                <a:solidFill>
                  <a:srgbClr val="C00000"/>
                </a:solidFill>
                <a:latin typeface="Times New Roman" panose="02020603050405020304" pitchFamily="18" charset="0"/>
                <a:cs typeface="Times New Roman" panose="02020603050405020304" pitchFamily="18" charset="0"/>
              </a:rPr>
              <a:t>. </a:t>
            </a:r>
            <a:r>
              <a:rPr lang="en-US" b="1" dirty="0">
                <a:solidFill>
                  <a:srgbClr val="C00000"/>
                </a:solidFill>
                <a:latin typeface="Times New Roman" panose="02020603050405020304" pitchFamily="18" charset="0"/>
                <a:cs typeface="Times New Roman" panose="02020603050405020304" pitchFamily="18" charset="0"/>
              </a:rPr>
              <a:t>Changes in the dengue virus</a:t>
            </a:r>
          </a:p>
          <a:p>
            <a:pPr lvl="1">
              <a:buNone/>
            </a:pPr>
            <a:r>
              <a:rPr lang="en-US" b="1" i="1" dirty="0">
                <a:latin typeface="Times New Roman" panose="02020603050405020304" pitchFamily="18" charset="0"/>
                <a:cs typeface="Times New Roman" panose="02020603050405020304" pitchFamily="18" charset="0"/>
              </a:rPr>
              <a:t>a</a:t>
            </a:r>
            <a:r>
              <a:rPr lang="en-US" b="1" i="1" dirty="0" smtClean="0">
                <a:latin typeface="Times New Roman" panose="02020603050405020304" pitchFamily="18" charset="0"/>
                <a:cs typeface="Times New Roman" panose="02020603050405020304" pitchFamily="18" charset="0"/>
              </a:rPr>
              <a:t>. Virulence </a:t>
            </a:r>
            <a:r>
              <a:rPr lang="en-US" b="1" i="1" dirty="0">
                <a:latin typeface="Times New Roman" panose="02020603050405020304" pitchFamily="18" charset="0"/>
                <a:cs typeface="Times New Roman" panose="02020603050405020304" pitchFamily="18" charset="0"/>
              </a:rPr>
              <a:t>affecting severity of the disease</a:t>
            </a: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Sequential infections or secondary infections </a:t>
            </a:r>
            <a:r>
              <a:rPr lang="en-US" dirty="0" smtClean="0">
                <a:latin typeface="Times New Roman" panose="02020603050405020304" pitchFamily="18" charset="0"/>
                <a:cs typeface="Times New Roman" panose="02020603050405020304" pitchFamily="18" charset="0"/>
              </a:rPr>
              <a:t>are </a:t>
            </a:r>
            <a:r>
              <a:rPr lang="en-US" dirty="0">
                <a:latin typeface="Times New Roman" panose="02020603050405020304" pitchFamily="18" charset="0"/>
                <a:cs typeface="Times New Roman" panose="02020603050405020304" pitchFamily="18" charset="0"/>
              </a:rPr>
              <a:t>important to determine the severity of the </a:t>
            </a:r>
            <a:r>
              <a:rPr lang="en-US" dirty="0" smtClean="0">
                <a:latin typeface="Times New Roman" panose="02020603050405020304" pitchFamily="18" charset="0"/>
                <a:cs typeface="Times New Roman" panose="02020603050405020304" pitchFamily="18" charset="0"/>
              </a:rPr>
              <a:t>disease  </a:t>
            </a:r>
            <a:endParaRPr lang="en-US" dirty="0">
              <a:latin typeface="Times New Roman" panose="02020603050405020304" pitchFamily="18" charset="0"/>
              <a:cs typeface="Times New Roman" panose="02020603050405020304" pitchFamily="18" charset="0"/>
            </a:endParaRPr>
          </a:p>
          <a:p>
            <a:pPr lvl="1">
              <a:buNone/>
            </a:pPr>
            <a:endParaRPr lang="en-US"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infection enhancement contributes to the pattern of variable‑sized </a:t>
            </a:r>
            <a:r>
              <a:rPr lang="en-US" dirty="0" smtClean="0">
                <a:latin typeface="Times New Roman" panose="02020603050405020304" pitchFamily="18" charset="0"/>
                <a:cs typeface="Times New Roman" panose="02020603050405020304" pitchFamily="18" charset="0"/>
              </a:rPr>
              <a:t>outbreaks observed</a:t>
            </a:r>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
        <p:nvSpPr>
          <p:cNvPr id="6" name="Title 1"/>
          <p:cNvSpPr txBox="1">
            <a:spLocks/>
          </p:cNvSpPr>
          <p:nvPr/>
        </p:nvSpPr>
        <p:spPr>
          <a:xfrm>
            <a:off x="6518366" y="239790"/>
            <a:ext cx="5673634" cy="1288563"/>
          </a:xfrm>
          <a:prstGeom prst="rect">
            <a:avLst/>
          </a:prstGeom>
        </p:spPr>
        <p:txBody>
          <a:bodyPr vert="horz" lIns="91440" tIns="45720" rIns="91440" bIns="45720" rtlCol="0" anchor="ctr">
            <a:noAutofit/>
          </a:bodyPr>
          <a:lstStyle>
            <a:lvl1pPr algn="r" defTabSz="914400" rtl="0" eaLnBrk="1" latinLnBrk="0" hangingPunct="1">
              <a:spcBef>
                <a:spcPct val="0"/>
              </a:spcBef>
              <a:buNone/>
              <a:defRPr sz="3600" kern="1200">
                <a:solidFill>
                  <a:srgbClr val="002060"/>
                </a:solidFill>
                <a:latin typeface="+mj-lt"/>
                <a:ea typeface="+mj-ea"/>
                <a:cs typeface="+mj-cs"/>
              </a:defRPr>
            </a:lvl1pPr>
          </a:lstStyle>
          <a:p>
            <a:pPr algn="l"/>
            <a:r>
              <a:rPr lang="en-US" sz="4800" b="1" dirty="0" smtClean="0">
                <a:latin typeface="Times New Roman" panose="02020603050405020304" pitchFamily="18" charset="0"/>
                <a:cs typeface="Times New Roman" panose="02020603050405020304" pitchFamily="18" charset="0"/>
              </a:rPr>
              <a:t>Changing Pattern</a:t>
            </a:r>
            <a:endParaRPr lang="en-US" sz="48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914290" y="2655290"/>
            <a:ext cx="4083269" cy="2790497"/>
          </a:xfrm>
          <a:prstGeom prst="rect">
            <a:avLst/>
          </a:prstGeom>
        </p:spPr>
      </p:pic>
    </p:spTree>
    <p:extLst>
      <p:ext uri="{BB962C8B-B14F-4D97-AF65-F5344CB8AC3E}">
        <p14:creationId xmlns:p14="http://schemas.microsoft.com/office/powerpoint/2010/main" val="11191581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620" y="1606730"/>
            <a:ext cx="7419109" cy="4366729"/>
          </a:xfrm>
        </p:spPr>
        <p:txBody>
          <a:bodyPr>
            <a:normAutofit/>
          </a:bodyPr>
          <a:lstStyle/>
          <a:p>
            <a:pPr>
              <a:buNone/>
            </a:pPr>
            <a:endParaRPr lang="en-US" b="1" i="1" dirty="0" smtClean="0"/>
          </a:p>
          <a:p>
            <a:pPr>
              <a:buNone/>
            </a:pPr>
            <a:endParaRPr lang="en-US" b="1" i="1" dirty="0" smtClean="0"/>
          </a:p>
          <a:p>
            <a:pPr>
              <a:buNone/>
            </a:pPr>
            <a:endParaRPr lang="en-US" b="1" i="1" dirty="0" smtClean="0"/>
          </a:p>
          <a:p>
            <a:pPr>
              <a:buNone/>
            </a:pPr>
            <a:endParaRPr lang="en-US" b="1" i="1" dirty="0" smtClean="0"/>
          </a:p>
          <a:p>
            <a:pPr>
              <a:buNone/>
            </a:pPr>
            <a:endParaRPr lang="en-US" b="1" i="1" dirty="0" smtClean="0"/>
          </a:p>
          <a:p>
            <a:pPr>
              <a:buNone/>
            </a:pPr>
            <a:endParaRPr lang="en-US" b="1" i="1" dirty="0" smtClean="0"/>
          </a:p>
          <a:p>
            <a:pPr>
              <a:buNone/>
            </a:pPr>
            <a:r>
              <a:rPr lang="en-US" b="1" i="1" dirty="0" smtClean="0">
                <a:latin typeface="Times New Roman" panose="02020603050405020304" pitchFamily="18" charset="0"/>
                <a:cs typeface="Times New Roman" panose="02020603050405020304" pitchFamily="18" charset="0"/>
              </a:rPr>
              <a:t>b. Genotype affecting time interval between sequential infections</a:t>
            </a:r>
            <a:endParaRPr lang="en-US" dirty="0">
              <a:latin typeface="Times New Roman" panose="02020603050405020304" pitchFamily="18" charset="0"/>
              <a:cs typeface="Times New Roman" panose="02020603050405020304" pitchFamily="18" charset="0"/>
            </a:endParaRPr>
          </a:p>
        </p:txBody>
      </p:sp>
      <p:sp>
        <p:nvSpPr>
          <p:cNvPr id="4" name="Rectangle 3"/>
          <p:cNvSpPr/>
          <p:nvPr/>
        </p:nvSpPr>
        <p:spPr>
          <a:xfrm>
            <a:off x="598620" y="1732754"/>
            <a:ext cx="10073734" cy="2246769"/>
          </a:xfrm>
          <a:prstGeom prst="rect">
            <a:avLst/>
          </a:prstGeom>
        </p:spPr>
        <p:txBody>
          <a:bodyPr wrap="square">
            <a:spAutoFit/>
          </a:bodyPr>
          <a:lstStyle/>
          <a:p>
            <a:pPr algn="just">
              <a:buNone/>
            </a:pPr>
            <a:r>
              <a:rPr lang="en-US" sz="2800" dirty="0">
                <a:latin typeface="Times New Roman" panose="02020603050405020304" pitchFamily="18" charset="0"/>
                <a:cs typeface="Times New Roman" panose="02020603050405020304" pitchFamily="18" charset="0"/>
              </a:rPr>
              <a:t>Studies in Thailand have revealed the following quantum of DHF risk with different sequences of dengue viruses with </a:t>
            </a:r>
          </a:p>
          <a:p>
            <a:pPr algn="just">
              <a:buNone/>
            </a:pPr>
            <a:r>
              <a:rPr lang="en-US" sz="2800" dirty="0">
                <a:solidFill>
                  <a:srgbClr val="C00000"/>
                </a:solidFill>
                <a:latin typeface="Times New Roman" panose="02020603050405020304" pitchFamily="18" charset="0"/>
                <a:cs typeface="Times New Roman" panose="02020603050405020304" pitchFamily="18" charset="0"/>
              </a:rPr>
              <a:t>DENV‑1/ DENV‑2: </a:t>
            </a:r>
            <a:r>
              <a:rPr lang="en-US" sz="2800" dirty="0" smtClean="0">
                <a:solidFill>
                  <a:srgbClr val="C00000"/>
                </a:solidFill>
                <a:latin typeface="Times New Roman" panose="02020603050405020304" pitchFamily="18" charset="0"/>
                <a:cs typeface="Times New Roman" panose="02020603050405020304" pitchFamily="18" charset="0"/>
              </a:rPr>
              <a:t>500‑fold </a:t>
            </a:r>
            <a:endParaRPr lang="en-US" sz="2800" dirty="0">
              <a:solidFill>
                <a:srgbClr val="C00000"/>
              </a:solidFill>
              <a:latin typeface="Times New Roman" panose="02020603050405020304" pitchFamily="18" charset="0"/>
              <a:cs typeface="Times New Roman" panose="02020603050405020304" pitchFamily="18" charset="0"/>
            </a:endParaRPr>
          </a:p>
          <a:p>
            <a:pPr algn="just">
              <a:buNone/>
            </a:pPr>
            <a:r>
              <a:rPr lang="en-US" sz="2800" dirty="0">
                <a:solidFill>
                  <a:srgbClr val="C00000"/>
                </a:solidFill>
                <a:latin typeface="Times New Roman" panose="02020603050405020304" pitchFamily="18" charset="0"/>
                <a:cs typeface="Times New Roman" panose="02020603050405020304" pitchFamily="18" charset="0"/>
              </a:rPr>
              <a:t>DENV‑3/DENV‑2: 150‑fold </a:t>
            </a:r>
          </a:p>
          <a:p>
            <a:pPr algn="just">
              <a:buNone/>
            </a:pPr>
            <a:r>
              <a:rPr lang="en-US" sz="2800" dirty="0">
                <a:solidFill>
                  <a:srgbClr val="C00000"/>
                </a:solidFill>
                <a:latin typeface="Times New Roman" panose="02020603050405020304" pitchFamily="18" charset="0"/>
                <a:cs typeface="Times New Roman" panose="02020603050405020304" pitchFamily="18" charset="0"/>
              </a:rPr>
              <a:t>DENV‑4/DENV‑2 equals to 50‑fold </a:t>
            </a:r>
            <a:r>
              <a:rPr lang="en-US" sz="2800" dirty="0" smtClean="0">
                <a:solidFill>
                  <a:srgbClr val="C00000"/>
                </a:solidFill>
                <a:latin typeface="Times New Roman" panose="02020603050405020304" pitchFamily="18" charset="0"/>
                <a:cs typeface="Times New Roman" panose="02020603050405020304" pitchFamily="18" charset="0"/>
              </a:rPr>
              <a:t>risk</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
        <p:nvSpPr>
          <p:cNvPr id="7" name="Title 1"/>
          <p:cNvSpPr>
            <a:spLocks noGrp="1"/>
          </p:cNvSpPr>
          <p:nvPr>
            <p:ph type="title"/>
          </p:nvPr>
        </p:nvSpPr>
        <p:spPr>
          <a:xfrm>
            <a:off x="6505302" y="239791"/>
            <a:ext cx="5686697" cy="1275500"/>
          </a:xfrm>
        </p:spPr>
        <p:txBody>
          <a:bodyPr>
            <a:noAutofit/>
          </a:bodyPr>
          <a:lstStyle/>
          <a:p>
            <a:pPr algn="l"/>
            <a:r>
              <a:rPr lang="en-US" sz="4800" b="1" dirty="0" smtClean="0">
                <a:latin typeface="Times New Roman" panose="02020603050405020304" pitchFamily="18" charset="0"/>
                <a:cs typeface="Times New Roman" panose="02020603050405020304" pitchFamily="18" charset="0"/>
              </a:rPr>
              <a:t>Changing Pattern</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913767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522514"/>
            <a:ext cx="10972800" cy="1226731"/>
          </a:xfrm>
        </p:spPr>
        <p:txBody>
          <a:bodyPr>
            <a:normAutofit fontScale="90000"/>
          </a:bodyPr>
          <a:lstStyle/>
          <a:p>
            <a:r>
              <a:rPr lang="en-US" sz="4900" b="1" dirty="0">
                <a:latin typeface="Times New Roman" panose="02020603050405020304" pitchFamily="18" charset="0"/>
                <a:cs typeface="Times New Roman" panose="02020603050405020304" pitchFamily="18" charset="0"/>
              </a:rPr>
              <a:t>Changing Pattern</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endParaRPr lang="en-US" dirty="0"/>
          </a:p>
        </p:txBody>
      </p:sp>
      <p:sp>
        <p:nvSpPr>
          <p:cNvPr id="3" name="Content Placeholder 2"/>
          <p:cNvSpPr>
            <a:spLocks noGrp="1"/>
          </p:cNvSpPr>
          <p:nvPr>
            <p:ph idx="1"/>
          </p:nvPr>
        </p:nvSpPr>
        <p:spPr>
          <a:xfrm>
            <a:off x="1524001" y="2271760"/>
            <a:ext cx="10047420" cy="4224213"/>
          </a:xfrm>
        </p:spPr>
        <p:txBody>
          <a:bodyPr/>
          <a:lstStyle/>
          <a:p>
            <a:pPr>
              <a:buNone/>
            </a:pPr>
            <a:r>
              <a:rPr lang="en-US" b="1" dirty="0">
                <a:solidFill>
                  <a:srgbClr val="C00000"/>
                </a:solidFill>
                <a:latin typeface="Times New Roman" panose="02020603050405020304" pitchFamily="18" charset="0"/>
                <a:cs typeface="Times New Roman" panose="02020603050405020304" pitchFamily="18" charset="0"/>
              </a:rPr>
              <a:t>C. Changes In the vector bionomics</a:t>
            </a:r>
          </a:p>
          <a:p>
            <a:pPr>
              <a:buNone/>
            </a:pPr>
            <a:endParaRPr lang="en-US" b="1" i="1" dirty="0" smtClean="0">
              <a:latin typeface="Times New Roman" panose="02020603050405020304" pitchFamily="18" charset="0"/>
              <a:cs typeface="Times New Roman" panose="02020603050405020304" pitchFamily="18" charset="0"/>
            </a:endParaRPr>
          </a:p>
          <a:p>
            <a:r>
              <a:rPr lang="en-US" b="1" i="1" dirty="0">
                <a:latin typeface="Times New Roman" panose="02020603050405020304" pitchFamily="18" charset="0"/>
                <a:cs typeface="Times New Roman" panose="02020603050405020304" pitchFamily="18" charset="0"/>
              </a:rPr>
              <a:t>Rural spread</a:t>
            </a:r>
          </a:p>
          <a:p>
            <a:r>
              <a:rPr lang="en-US" b="1" i="1" dirty="0">
                <a:latin typeface="Times New Roman" panose="02020603050405020304" pitchFamily="18" charset="0"/>
                <a:cs typeface="Times New Roman" panose="02020603050405020304" pitchFamily="18" charset="0"/>
              </a:rPr>
              <a:t>Seasonality and climate variability</a:t>
            </a:r>
          </a:p>
          <a:p>
            <a:r>
              <a:rPr lang="en-US" b="1" i="1" dirty="0" err="1">
                <a:latin typeface="Times New Roman" panose="02020603050405020304" pitchFamily="18" charset="0"/>
                <a:cs typeface="Times New Roman" panose="02020603050405020304" pitchFamily="18" charset="0"/>
              </a:rPr>
              <a:t>Socio‑cultural</a:t>
            </a:r>
            <a:r>
              <a:rPr lang="en-US" b="1" i="1" dirty="0">
                <a:latin typeface="Times New Roman" panose="02020603050405020304" pitchFamily="18" charset="0"/>
                <a:cs typeface="Times New Roman" panose="02020603050405020304" pitchFamily="18" charset="0"/>
              </a:rPr>
              <a:t> and socio‑economic factors affecting vector longevity and survival</a:t>
            </a:r>
            <a:endParaRPr lang="en-US"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587956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2872704" y="1088572"/>
            <a:ext cx="4766890" cy="3940629"/>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B6F15528-21DE-4FAA-801E-634DDDAF4B2B}" type="slidenum">
              <a:rPr lang="en-US" smtClean="0"/>
              <a:pPr/>
              <a:t>47</a:t>
            </a:fld>
            <a:endParaRPr lang="en-US"/>
          </a:p>
        </p:txBody>
      </p:sp>
      <p:sp>
        <p:nvSpPr>
          <p:cNvPr id="7" name="Rectangle 6"/>
          <p:cNvSpPr/>
          <p:nvPr/>
        </p:nvSpPr>
        <p:spPr>
          <a:xfrm>
            <a:off x="496389" y="5029201"/>
            <a:ext cx="11086011" cy="1138773"/>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Largest dengue outbreak of the decade with high fatality may be due to reemergence of DEN-3 serotype in Dhaka, Bangladesh, necessitating immediate public health attention</a:t>
            </a:r>
          </a:p>
          <a:p>
            <a:r>
              <a:rPr lang="en-US" sz="1600" i="1" dirty="0">
                <a:latin typeface="Times New Roman" panose="02020603050405020304" pitchFamily="18" charset="0"/>
                <a:cs typeface="Times New Roman" panose="02020603050405020304" pitchFamily="18" charset="0"/>
              </a:rPr>
              <a:t>T </a:t>
            </a:r>
            <a:r>
              <a:rPr lang="en-US" sz="1600" i="1" dirty="0" err="1">
                <a:latin typeface="Times New Roman" panose="02020603050405020304" pitchFamily="18" charset="0"/>
                <a:cs typeface="Times New Roman" panose="02020603050405020304" pitchFamily="18" charset="0"/>
              </a:rPr>
              <a:t>shirin</a:t>
            </a:r>
            <a:r>
              <a:rPr lang="en-US" sz="1600" i="1" dirty="0">
                <a:latin typeface="Times New Roman" panose="02020603050405020304" pitchFamily="18" charset="0"/>
                <a:cs typeface="Times New Roman" panose="02020603050405020304" pitchFamily="18" charset="0"/>
              </a:rPr>
              <a:t> et al , © 2019 The Author(s). Published by Elsevier Ltd, NMNI, 29, 100511</a:t>
            </a:r>
          </a:p>
          <a:p>
            <a:r>
              <a:rPr lang="en-US" sz="1600" dirty="0">
                <a:latin typeface="Times New Roman" panose="02020603050405020304" pitchFamily="18" charset="0"/>
                <a:cs typeface="Times New Roman" panose="02020603050405020304" pitchFamily="18" charset="0"/>
              </a:rPr>
              <a:t>This is an open access article under the CC BY-NC-ND license (</a:t>
            </a:r>
            <a:r>
              <a:rPr lang="en-US" sz="1600" dirty="0">
                <a:solidFill>
                  <a:srgbClr val="00B050"/>
                </a:solidFill>
                <a:latin typeface="Times New Roman" panose="02020603050405020304" pitchFamily="18" charset="0"/>
                <a:cs typeface="Times New Roman" panose="02020603050405020304" pitchFamily="18" charset="0"/>
              </a:rPr>
              <a:t>http://creativecommons.org/licenses/by-nc-nd/4.0/).</a:t>
            </a:r>
          </a:p>
        </p:txBody>
      </p:sp>
      <p:sp>
        <p:nvSpPr>
          <p:cNvPr id="5" name="TextBox 4"/>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7404146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527222"/>
            <a:ext cx="10972800" cy="1222023"/>
          </a:xfrm>
        </p:spPr>
        <p:txBody>
          <a:bodyPr>
            <a:normAutofit fontScale="90000"/>
          </a:bodyPr>
          <a:lstStyle/>
          <a:p>
            <a:r>
              <a:rPr lang="en-US" b="1" dirty="0" smtClean="0"/>
              <a:t>Dengue virus serotype 2 and 3 causing high morbidity and mortality in Swat, Pakistan</a:t>
            </a:r>
            <a:br>
              <a:rPr lang="en-US" b="1" dirty="0" smtClean="0"/>
            </a:br>
            <a:endParaRPr lang="en-US" dirty="0"/>
          </a:p>
        </p:txBody>
      </p:sp>
      <p:sp>
        <p:nvSpPr>
          <p:cNvPr id="3" name="Content Placeholder 2"/>
          <p:cNvSpPr>
            <a:spLocks noGrp="1"/>
          </p:cNvSpPr>
          <p:nvPr>
            <p:ph idx="1"/>
          </p:nvPr>
        </p:nvSpPr>
        <p:spPr>
          <a:xfrm>
            <a:off x="155643" y="1400784"/>
            <a:ext cx="11887199" cy="5238914"/>
          </a:xfrm>
        </p:spPr>
        <p:txBody>
          <a:bodyPr>
            <a:normAutofit fontScale="25000" lnSpcReduction="20000"/>
          </a:bodyPr>
          <a:lstStyle/>
          <a:p>
            <a:endParaRPr lang="en-US" sz="4500" dirty="0" smtClean="0"/>
          </a:p>
          <a:p>
            <a:endParaRPr lang="en-US" sz="4500" dirty="0" smtClean="0"/>
          </a:p>
          <a:p>
            <a:r>
              <a:rPr lang="en-US" sz="9600" dirty="0" smtClean="0">
                <a:solidFill>
                  <a:srgbClr val="FF0000"/>
                </a:solidFill>
              </a:rPr>
              <a:t>Hundreds of people died </a:t>
            </a:r>
            <a:r>
              <a:rPr lang="en-US" sz="9600" dirty="0" smtClean="0"/>
              <a:t>in the string of dengue epidemics in Pakistan since 2005.</a:t>
            </a:r>
          </a:p>
          <a:p>
            <a:r>
              <a:rPr lang="en-US" sz="9600" dirty="0" smtClean="0"/>
              <a:t> In July 2013, a major outbreak of dengue started in Swat district of Khyber </a:t>
            </a:r>
            <a:r>
              <a:rPr lang="en-US" sz="9600" dirty="0" err="1" smtClean="0"/>
              <a:t>Pakhtunkhwa</a:t>
            </a:r>
            <a:r>
              <a:rPr lang="en-US" sz="9600" dirty="0" smtClean="0"/>
              <a:t> (KPK) which has so far caused 57 deaths and thousands of morbidities.</a:t>
            </a:r>
          </a:p>
          <a:p>
            <a:r>
              <a:rPr lang="en-US" sz="9600" dirty="0" smtClean="0"/>
              <a:t>366 were found to be serologically positive by the Standard Diagnostics (SD) Dengue Duo test. All dengue virus (DENV)</a:t>
            </a:r>
          </a:p>
          <a:p>
            <a:pPr>
              <a:buNone/>
            </a:pPr>
            <a:endParaRPr lang="en-US" sz="9600" dirty="0" smtClean="0"/>
          </a:p>
          <a:p>
            <a:pPr>
              <a:buNone/>
            </a:pPr>
            <a:r>
              <a:rPr lang="en-US" sz="9600" dirty="0" smtClean="0"/>
              <a:t>         positive samples were then analyzed using a DENV serotype-specific ( RT- PCR)</a:t>
            </a:r>
          </a:p>
          <a:p>
            <a:pPr>
              <a:buNone/>
            </a:pPr>
            <a:r>
              <a:rPr lang="en-US" sz="9600" dirty="0" smtClean="0"/>
              <a:t>       DENV serotypes present and to figure out active infections. In this study, </a:t>
            </a:r>
            <a:r>
              <a:rPr lang="en-US" sz="9600" dirty="0" smtClean="0">
                <a:solidFill>
                  <a:srgbClr val="FF0000"/>
                </a:solidFill>
              </a:rPr>
              <a:t>28.69%</a:t>
            </a:r>
          </a:p>
          <a:p>
            <a:pPr>
              <a:buNone/>
            </a:pPr>
            <a:r>
              <a:rPr lang="en-US" sz="9600" dirty="0" smtClean="0"/>
              <a:t>       (105/366) of the serologically positive patients had active infection and </a:t>
            </a:r>
            <a:r>
              <a:rPr lang="en-US" sz="9600" dirty="0" smtClean="0">
                <a:solidFill>
                  <a:srgbClr val="FF0000"/>
                </a:solidFill>
              </a:rPr>
              <a:t>DENV type 3 (DENV-3) was the most abundant serotype followed by DENV-2</a:t>
            </a:r>
          </a:p>
          <a:p>
            <a:pPr>
              <a:buNone/>
            </a:pPr>
            <a:endParaRPr lang="en-US" sz="4500" i="1" dirty="0" smtClean="0"/>
          </a:p>
          <a:p>
            <a:pPr>
              <a:buNone/>
            </a:pPr>
            <a:endParaRPr lang="en-US" sz="1800" i="1" dirty="0" smtClean="0"/>
          </a:p>
          <a:p>
            <a:pPr>
              <a:buNone/>
            </a:pPr>
            <a:endParaRPr lang="en-US" sz="1800" i="1" dirty="0" smtClean="0"/>
          </a:p>
          <a:p>
            <a:pPr>
              <a:buNone/>
            </a:pPr>
            <a:endParaRPr lang="en-US" sz="1800" i="1" dirty="0" smtClean="0"/>
          </a:p>
          <a:p>
            <a:pPr>
              <a:buNone/>
            </a:pPr>
            <a:endParaRPr lang="en-US" sz="1800" i="1" dirty="0" smtClean="0"/>
          </a:p>
          <a:p>
            <a:pPr>
              <a:buNone/>
            </a:pPr>
            <a:endParaRPr lang="en-US" sz="1800" i="1" dirty="0" smtClean="0"/>
          </a:p>
          <a:p>
            <a:pPr>
              <a:buNone/>
            </a:pPr>
            <a:endParaRPr lang="en-US" sz="1800" i="1" dirty="0" smtClean="0"/>
          </a:p>
          <a:p>
            <a:pPr>
              <a:buNone/>
            </a:pPr>
            <a:endParaRPr lang="en-US" sz="1800" i="1" dirty="0" smtClean="0"/>
          </a:p>
          <a:p>
            <a:pPr>
              <a:buNone/>
            </a:pPr>
            <a:endParaRPr lang="en-US" sz="1800" i="1" dirty="0" smtClean="0"/>
          </a:p>
          <a:p>
            <a:pPr>
              <a:buNone/>
            </a:pPr>
            <a:r>
              <a:rPr lang="en-US" sz="4300" i="1" dirty="0" smtClean="0"/>
              <a:t>                                                   </a:t>
            </a:r>
            <a:r>
              <a:rPr lang="en-US" sz="4300" i="1" dirty="0" err="1" smtClean="0"/>
              <a:t>Amjad</a:t>
            </a:r>
            <a:r>
              <a:rPr lang="en-US" sz="4300" i="1" dirty="0" smtClean="0"/>
              <a:t> Ali 1,2 </a:t>
            </a:r>
            <a:r>
              <a:rPr lang="en-US" sz="4300" i="1" dirty="0" err="1" smtClean="0"/>
              <a:t>Zeeshan</a:t>
            </a:r>
            <a:r>
              <a:rPr lang="en-US" sz="4300" i="1" dirty="0" smtClean="0"/>
              <a:t> </a:t>
            </a:r>
            <a:r>
              <a:rPr lang="en-US" sz="4300" i="1" dirty="0" err="1" smtClean="0"/>
              <a:t>Nasim</a:t>
            </a:r>
            <a:r>
              <a:rPr lang="en-US" sz="4300" i="1" dirty="0" smtClean="0"/>
              <a:t> 1, </a:t>
            </a:r>
            <a:r>
              <a:rPr lang="en-US" sz="4300" i="1" dirty="0" err="1" smtClean="0"/>
              <a:t>Rafi</a:t>
            </a:r>
            <a:r>
              <a:rPr lang="en-US" sz="4300" i="1" dirty="0" smtClean="0"/>
              <a:t> Ur </a:t>
            </a:r>
            <a:r>
              <a:rPr lang="en-US" sz="4300" i="1" dirty="0" err="1" smtClean="0"/>
              <a:t>Rehman</a:t>
            </a:r>
            <a:r>
              <a:rPr lang="en-US" sz="4300" i="1" dirty="0" smtClean="0"/>
              <a:t> 1, </a:t>
            </a:r>
            <a:r>
              <a:rPr lang="en-US" sz="4300" i="1" dirty="0" err="1" smtClean="0"/>
              <a:t>Farzana</a:t>
            </a:r>
            <a:r>
              <a:rPr lang="en-US" sz="4300" i="1" dirty="0" smtClean="0"/>
              <a:t> 1, </a:t>
            </a:r>
            <a:r>
              <a:rPr lang="en-US" sz="4300" i="1" dirty="0" err="1" smtClean="0"/>
              <a:t>Sajid</a:t>
            </a:r>
            <a:r>
              <a:rPr lang="en-US" sz="4300" i="1" dirty="0" smtClean="0"/>
              <a:t> Ali 3,Fazli </a:t>
            </a:r>
            <a:r>
              <a:rPr lang="en-US" sz="4300" i="1" dirty="0" err="1" smtClean="0"/>
              <a:t>Zahir</a:t>
            </a:r>
            <a:r>
              <a:rPr lang="en-US" sz="4300" i="1" dirty="0" smtClean="0"/>
              <a:t> 1,Aqib </a:t>
            </a:r>
            <a:r>
              <a:rPr lang="en-US" sz="4300" i="1" dirty="0" err="1" smtClean="0"/>
              <a:t>Iqbal</a:t>
            </a:r>
            <a:r>
              <a:rPr lang="en-US" sz="4300" i="1" dirty="0" smtClean="0"/>
              <a:t> 1, </a:t>
            </a:r>
            <a:r>
              <a:rPr lang="en-US" sz="4300" i="1" dirty="0" err="1" smtClean="0"/>
              <a:t>Ijaz</a:t>
            </a:r>
            <a:r>
              <a:rPr lang="en-US" sz="4300" i="1" dirty="0" smtClean="0"/>
              <a:t> Ali 1,4*, Abdul</a:t>
            </a:r>
          </a:p>
          <a:p>
            <a:pPr>
              <a:buNone/>
            </a:pPr>
            <a:r>
              <a:rPr lang="en-US" sz="4300" i="1" dirty="0" smtClean="0"/>
              <a:t>                                                                                                                                                      </a:t>
            </a:r>
            <a:r>
              <a:rPr lang="en-US" sz="4300" i="1" dirty="0" err="1" smtClean="0"/>
              <a:t>Biohelikon</a:t>
            </a:r>
            <a:r>
              <a:rPr lang="en-US" sz="4300" i="1" dirty="0" smtClean="0"/>
              <a:t>: Immunity and Diseases , 2013, </a:t>
            </a:r>
            <a:r>
              <a:rPr lang="en-US" sz="4300" i="1" dirty="0" err="1" smtClean="0"/>
              <a:t>Vol</a:t>
            </a:r>
            <a:r>
              <a:rPr lang="en-US" sz="4300" i="1" dirty="0" smtClean="0"/>
              <a:t> 1, a6 Research</a:t>
            </a:r>
            <a:endParaRPr lang="en-US" sz="4300"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04456" y="300446"/>
            <a:ext cx="8566963" cy="1580605"/>
          </a:xfrm>
        </p:spPr>
        <p:txBody>
          <a:bodyPr>
            <a:normAutofit/>
          </a:bodyPr>
          <a:lstStyle/>
          <a:p>
            <a:r>
              <a:rPr lang="en-US" b="1" dirty="0" smtClean="0">
                <a:latin typeface="Times New Roman" panose="02020603050405020304" pitchFamily="18" charset="0"/>
                <a:cs typeface="Times New Roman" panose="02020603050405020304" pitchFamily="18" charset="0"/>
              </a:rPr>
              <a:t>Last year Out break Observation - 2018</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724296" y="1749246"/>
            <a:ext cx="9847123" cy="4224213"/>
          </a:xfrm>
        </p:spPr>
        <p:txBody>
          <a:bodyPr>
            <a:normAutofit fontScale="92500" lnSpcReduction="10000"/>
          </a:bodyPr>
          <a:lstStyle/>
          <a:p>
            <a:endParaRPr lang="en-US" dirty="0"/>
          </a:p>
          <a:p>
            <a:r>
              <a:rPr lang="en-US" dirty="0">
                <a:latin typeface="Times New Roman" panose="02020603050405020304" pitchFamily="18" charset="0"/>
                <a:cs typeface="Times New Roman" panose="02020603050405020304" pitchFamily="18" charset="0"/>
              </a:rPr>
              <a:t>Less rash</a:t>
            </a:r>
          </a:p>
          <a:p>
            <a:r>
              <a:rPr lang="en-US" dirty="0">
                <a:latin typeface="Times New Roman" panose="02020603050405020304" pitchFamily="18" charset="0"/>
                <a:cs typeface="Times New Roman" panose="02020603050405020304" pitchFamily="18" charset="0"/>
              </a:rPr>
              <a:t>Fever persists longer duration</a:t>
            </a:r>
          </a:p>
          <a:p>
            <a:r>
              <a:rPr lang="en-US" dirty="0">
                <a:latin typeface="Times New Roman" panose="02020603050405020304" pitchFamily="18" charset="0"/>
                <a:cs typeface="Times New Roman" panose="02020603050405020304" pitchFamily="18" charset="0"/>
              </a:rPr>
              <a:t>More Leucopenia</a:t>
            </a:r>
          </a:p>
          <a:p>
            <a:r>
              <a:rPr lang="en-US" dirty="0">
                <a:latin typeface="Times New Roman" panose="02020603050405020304" pitchFamily="18" charset="0"/>
                <a:cs typeface="Times New Roman" panose="02020603050405020304" pitchFamily="18" charset="0"/>
              </a:rPr>
              <a:t>High AST</a:t>
            </a:r>
          </a:p>
          <a:p>
            <a:r>
              <a:rPr lang="en-US" dirty="0">
                <a:latin typeface="Times New Roman" panose="02020603050405020304" pitchFamily="18" charset="0"/>
                <a:cs typeface="Times New Roman" panose="02020603050405020304" pitchFamily="18" charset="0"/>
              </a:rPr>
              <a:t>Tourniquet test +</a:t>
            </a:r>
            <a:r>
              <a:rPr lang="en-US" dirty="0" err="1">
                <a:latin typeface="Times New Roman" panose="02020603050405020304" pitchFamily="18" charset="0"/>
                <a:cs typeface="Times New Roman" panose="02020603050405020304" pitchFamily="18" charset="0"/>
              </a:rPr>
              <a:t>ve</a:t>
            </a:r>
            <a:r>
              <a:rPr lang="en-US" dirty="0">
                <a:latin typeface="Times New Roman" panose="02020603050405020304" pitchFamily="18" charset="0"/>
                <a:cs typeface="Times New Roman" panose="02020603050405020304" pitchFamily="18" charset="0"/>
              </a:rPr>
              <a:t> early</a:t>
            </a:r>
          </a:p>
          <a:p>
            <a:r>
              <a:rPr lang="en-US" dirty="0">
                <a:latin typeface="Times New Roman" panose="02020603050405020304" pitchFamily="18" charset="0"/>
                <a:cs typeface="Times New Roman" panose="02020603050405020304" pitchFamily="18" charset="0"/>
              </a:rPr>
              <a:t>Diarrhea</a:t>
            </a:r>
          </a:p>
          <a:p>
            <a:r>
              <a:rPr lang="en-US" dirty="0">
                <a:latin typeface="Times New Roman" panose="02020603050405020304" pitchFamily="18" charset="0"/>
                <a:cs typeface="Times New Roman" panose="02020603050405020304" pitchFamily="18" charset="0"/>
              </a:rPr>
              <a:t>Pharyngeal congestion</a:t>
            </a:r>
          </a:p>
          <a:p>
            <a:r>
              <a:rPr lang="en-US" dirty="0" err="1">
                <a:latin typeface="Times New Roman" panose="02020603050405020304" pitchFamily="18" charset="0"/>
                <a:cs typeface="Times New Roman" panose="02020603050405020304" pitchFamily="18" charset="0"/>
              </a:rPr>
              <a:t>Myocarditis</a:t>
            </a:r>
            <a:endParaRPr lang="en-US" dirty="0">
              <a:latin typeface="Times New Roman" panose="02020603050405020304" pitchFamily="18" charset="0"/>
              <a:cs typeface="Times New Roman" panose="02020603050405020304" pitchFamily="18" charset="0"/>
            </a:endParaRPr>
          </a:p>
          <a:p>
            <a:endParaRPr lang="en-US" dirty="0"/>
          </a:p>
        </p:txBody>
      </p:sp>
      <p:sp>
        <p:nvSpPr>
          <p:cNvPr id="5" name="TextBox 4"/>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23607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1737" y="235130"/>
            <a:ext cx="7469683" cy="1750423"/>
          </a:xfrm>
        </p:spPr>
        <p:txBody>
          <a:bodyPr>
            <a:noAutofit/>
          </a:bodyPr>
          <a:lstStyle/>
          <a:p>
            <a:r>
              <a:rPr lang="en-US" b="1" dirty="0" smtClean="0">
                <a:latin typeface="Times New Roman" panose="02020603050405020304" pitchFamily="18" charset="0"/>
                <a:cs typeface="Times New Roman" panose="02020603050405020304" pitchFamily="18" charset="0"/>
              </a:rPr>
              <a:t>Clinical Picture of Dengue : South Asia (July &amp; August, 2019)</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619794" y="1650670"/>
            <a:ext cx="9313818" cy="4928259"/>
          </a:xfrm>
        </p:spPr>
        <p:txBody>
          <a:bodyPr>
            <a:normAutofit/>
          </a:bodyPr>
          <a:lstStyle/>
          <a:p>
            <a:endParaRPr lang="en-US" dirty="0" smtClean="0"/>
          </a:p>
          <a:p>
            <a:r>
              <a:rPr lang="en-US" sz="3200" dirty="0" smtClean="0">
                <a:latin typeface="Times New Roman" panose="02020603050405020304" pitchFamily="18" charset="0"/>
                <a:cs typeface="Times New Roman" panose="02020603050405020304" pitchFamily="18" charset="0"/>
              </a:rPr>
              <a:t>Philippines : 130,463 </a:t>
            </a:r>
            <a:r>
              <a:rPr lang="en-US" sz="3200" dirty="0" smtClean="0">
                <a:solidFill>
                  <a:schemeClr val="tx1"/>
                </a:solidFill>
                <a:latin typeface="Times New Roman" panose="02020603050405020304" pitchFamily="18" charset="0"/>
                <a:cs typeface="Times New Roman" panose="02020603050405020304" pitchFamily="18" charset="0"/>
              </a:rPr>
              <a:t>cases,</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561 deaths </a:t>
            </a:r>
          </a:p>
          <a:p>
            <a:r>
              <a:rPr lang="en-US" sz="3200" dirty="0" smtClean="0">
                <a:latin typeface="Times New Roman" panose="02020603050405020304" pitchFamily="18" charset="0"/>
                <a:cs typeface="Times New Roman" panose="02020603050405020304" pitchFamily="18" charset="0"/>
              </a:rPr>
              <a:t>Malaysia: 75,913 </a:t>
            </a:r>
            <a:r>
              <a:rPr lang="en-US" sz="3200" dirty="0">
                <a:latin typeface="Times New Roman" panose="02020603050405020304" pitchFamily="18" charset="0"/>
                <a:cs typeface="Times New Roman" panose="02020603050405020304" pitchFamily="18" charset="0"/>
              </a:rPr>
              <a:t>cases, </a:t>
            </a:r>
            <a:r>
              <a:rPr lang="en-US" sz="3200" dirty="0" smtClean="0">
                <a:latin typeface="Times New Roman" panose="02020603050405020304" pitchFamily="18" charset="0"/>
                <a:cs typeface="Times New Roman" panose="02020603050405020304" pitchFamily="18" charset="0"/>
              </a:rPr>
              <a:t>111 </a:t>
            </a:r>
            <a:r>
              <a:rPr lang="en-US" sz="3200" dirty="0">
                <a:latin typeface="Times New Roman" panose="02020603050405020304" pitchFamily="18" charset="0"/>
                <a:cs typeface="Times New Roman" panose="02020603050405020304" pitchFamily="18" charset="0"/>
              </a:rPr>
              <a:t>deaths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Vietnam : 115,186 cases</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12 </a:t>
            </a:r>
            <a:r>
              <a:rPr lang="en-US" sz="3200" dirty="0">
                <a:latin typeface="Times New Roman" panose="02020603050405020304" pitchFamily="18" charset="0"/>
                <a:cs typeface="Times New Roman" panose="02020603050405020304" pitchFamily="18" charset="0"/>
              </a:rPr>
              <a:t>deaths </a:t>
            </a: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Thailand: 44,671 </a:t>
            </a:r>
            <a:r>
              <a:rPr lang="en-US" sz="3200" dirty="0">
                <a:latin typeface="Times New Roman" panose="02020603050405020304" pitchFamily="18" charset="0"/>
                <a:cs typeface="Times New Roman" panose="02020603050405020304" pitchFamily="18" charset="0"/>
              </a:rPr>
              <a:t>cases, </a:t>
            </a:r>
            <a:r>
              <a:rPr lang="en-US" sz="3200" dirty="0" smtClean="0">
                <a:latin typeface="Times New Roman" panose="02020603050405020304" pitchFamily="18" charset="0"/>
                <a:cs typeface="Times New Roman" panose="02020603050405020304" pitchFamily="18" charset="0"/>
              </a:rPr>
              <a:t>62 deaths</a:t>
            </a:r>
          </a:p>
          <a:p>
            <a:r>
              <a:rPr lang="en-US" sz="3200" dirty="0" smtClean="0">
                <a:latin typeface="Times New Roman" panose="02020603050405020304" pitchFamily="18" charset="0"/>
                <a:cs typeface="Times New Roman" panose="02020603050405020304" pitchFamily="18" charset="0"/>
              </a:rPr>
              <a:t>Singapore: 8020  cases </a:t>
            </a:r>
          </a:p>
          <a:p>
            <a:r>
              <a:rPr lang="en-US" sz="3200" dirty="0" err="1" smtClean="0">
                <a:latin typeface="Times New Roman" panose="02020603050405020304" pitchFamily="18" charset="0"/>
                <a:cs typeface="Times New Roman" panose="02020603050405020304" pitchFamily="18" charset="0"/>
              </a:rPr>
              <a:t>Srilanka</a:t>
            </a:r>
            <a:r>
              <a:rPr lang="en-US" sz="3200" dirty="0" smtClean="0">
                <a:latin typeface="Times New Roman" panose="02020603050405020304" pitchFamily="18" charset="0"/>
                <a:cs typeface="Times New Roman" panose="02020603050405020304" pitchFamily="18" charset="0"/>
              </a:rPr>
              <a:t> </a:t>
            </a:r>
            <a:r>
              <a:rPr lang="en-US" sz="3200" dirty="0" smtClean="0">
                <a:solidFill>
                  <a:schemeClr val="tx1"/>
                </a:solidFill>
                <a:latin typeface="Times New Roman" panose="02020603050405020304" pitchFamily="18" charset="0"/>
                <a:cs typeface="Times New Roman" panose="02020603050405020304" pitchFamily="18" charset="0"/>
              </a:rPr>
              <a: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234,078</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cases, </a:t>
            </a:r>
            <a:r>
              <a:rPr lang="en-US" sz="3200" dirty="0" smtClean="0">
                <a:latin typeface="Times New Roman" panose="02020603050405020304" pitchFamily="18" charset="0"/>
                <a:cs typeface="Times New Roman" panose="02020603050405020304" pitchFamily="18" charset="0"/>
              </a:rPr>
              <a:t>47 </a:t>
            </a:r>
            <a:r>
              <a:rPr lang="en-US" sz="3200" dirty="0">
                <a:latin typeface="Times New Roman" panose="02020603050405020304" pitchFamily="18" charset="0"/>
                <a:cs typeface="Times New Roman" panose="02020603050405020304" pitchFamily="18" charset="0"/>
              </a:rPr>
              <a:t>deaths </a:t>
            </a:r>
            <a:endParaRPr lang="en-US" sz="2000" dirty="0">
              <a:latin typeface="Times New Roman" panose="02020603050405020304" pitchFamily="18" charset="0"/>
              <a:cs typeface="Times New Roman" panose="02020603050405020304" pitchFamily="18" charset="0"/>
            </a:endParaRPr>
          </a:p>
          <a:p>
            <a:pPr marL="0" indent="0">
              <a:buNone/>
            </a:pPr>
            <a:r>
              <a:rPr lang="en-US" sz="2400" i="1"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Source: CDC</a:t>
            </a:r>
            <a:endParaRPr lang="en-US" sz="2400" dirty="0">
              <a:latin typeface="Times New Roman" panose="02020603050405020304" pitchFamily="18"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8129706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600891"/>
            <a:ext cx="10972800" cy="927463"/>
          </a:xfrm>
        </p:spPr>
        <p:txBody>
          <a:bodyPr>
            <a:normAutofit/>
          </a:bodyPr>
          <a:lstStyle/>
          <a:p>
            <a:r>
              <a:rPr lang="en-US" b="1" dirty="0">
                <a:latin typeface="Times New Roman" panose="02020603050405020304" pitchFamily="18" charset="0"/>
                <a:cs typeface="Times New Roman" panose="02020603050405020304" pitchFamily="18" charset="0"/>
              </a:rPr>
              <a:t>This year Out break Observation - 2019</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71600" y="1861752"/>
            <a:ext cx="10199820" cy="4839301"/>
          </a:xfrm>
        </p:spPr>
        <p:txBody>
          <a:bodyPr>
            <a:normAutofit/>
          </a:bodyPr>
          <a:lstStyle/>
          <a:p>
            <a:r>
              <a:rPr lang="en-US" sz="2400" dirty="0" smtClean="0">
                <a:latin typeface="Times New Roman" panose="02020603050405020304" pitchFamily="18" charset="0"/>
                <a:cs typeface="Times New Roman" panose="02020603050405020304" pitchFamily="18" charset="0"/>
              </a:rPr>
              <a:t>Very less Rash .( more convalescent rash)</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Fever persists longer duration ( &gt; 5 days )</a:t>
            </a:r>
          </a:p>
          <a:p>
            <a:r>
              <a:rPr lang="en-US" sz="2400" dirty="0">
                <a:latin typeface="Times New Roman" panose="02020603050405020304" pitchFamily="18" charset="0"/>
                <a:cs typeface="Times New Roman" panose="02020603050405020304" pitchFamily="18" charset="0"/>
              </a:rPr>
              <a:t>More Leucopenia ( as low as </a:t>
            </a:r>
            <a:r>
              <a:rPr lang="en-US" sz="2400" dirty="0" smtClean="0">
                <a:solidFill>
                  <a:srgbClr val="FF0000"/>
                </a:solidFill>
                <a:latin typeface="Times New Roman" panose="02020603050405020304" pitchFamily="18" charset="0"/>
                <a:cs typeface="Times New Roman" panose="02020603050405020304" pitchFamily="18" charset="0"/>
              </a:rPr>
              <a:t>1137/mm3)</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High AST </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6123 </a:t>
            </a:r>
            <a:r>
              <a:rPr lang="en-US" sz="2400" dirty="0">
                <a:solidFill>
                  <a:srgbClr val="FF0000"/>
                </a:solidFill>
                <a:latin typeface="Times New Roman" panose="02020603050405020304" pitchFamily="18" charset="0"/>
                <a:cs typeface="Times New Roman" panose="02020603050405020304" pitchFamily="18" charset="0"/>
              </a:rPr>
              <a:t>IU </a:t>
            </a:r>
            <a:r>
              <a:rPr lang="en-US" sz="2400" dirty="0" smtClean="0">
                <a:solidFill>
                  <a:srgbClr val="FF0000"/>
                </a:solidFill>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High Lipase level </a:t>
            </a:r>
            <a:r>
              <a:rPr lang="en-US" sz="2400" dirty="0" smtClean="0">
                <a:solidFill>
                  <a:srgbClr val="FF0000"/>
                </a:solidFill>
                <a:latin typeface="Times New Roman" panose="02020603050405020304" pitchFamily="18" charset="0"/>
                <a:cs typeface="Times New Roman" panose="02020603050405020304" pitchFamily="18" charset="0"/>
              </a:rPr>
              <a:t>( 7419 U/L </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Tourniquet test +</a:t>
            </a:r>
            <a:r>
              <a:rPr lang="en-US" sz="2400" dirty="0" err="1">
                <a:latin typeface="Times New Roman" panose="02020603050405020304" pitchFamily="18" charset="0"/>
                <a:cs typeface="Times New Roman" panose="02020603050405020304" pitchFamily="18" charset="0"/>
              </a:rPr>
              <a:t>ve</a:t>
            </a:r>
            <a:r>
              <a:rPr lang="en-US" sz="2400" dirty="0">
                <a:latin typeface="Times New Roman" panose="02020603050405020304" pitchFamily="18" charset="0"/>
                <a:cs typeface="Times New Roman" panose="02020603050405020304" pitchFamily="18" charset="0"/>
              </a:rPr>
              <a:t> early ( even during febrile period</a:t>
            </a:r>
            <a:r>
              <a:rPr lang="en-US" sz="2400" dirty="0" smtClean="0">
                <a:latin typeface="Times New Roman" panose="02020603050405020304" pitchFamily="18" charset="0"/>
                <a:cs typeface="Times New Roman" panose="02020603050405020304" pitchFamily="18" charset="0"/>
              </a:rPr>
              <a:t>) but less common</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Diarrhea ( Very common </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Abdominal pain ( Frequent)</a:t>
            </a:r>
          </a:p>
          <a:p>
            <a:r>
              <a:rPr lang="en-US" sz="2400" dirty="0" smtClean="0">
                <a:latin typeface="Times New Roman" panose="02020603050405020304" pitchFamily="18" charset="0"/>
                <a:cs typeface="Times New Roman" panose="02020603050405020304" pitchFamily="18" charset="0"/>
              </a:rPr>
              <a:t>Persisting vomiting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290414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758687" y="365125"/>
            <a:ext cx="10515600" cy="1325563"/>
          </a:xfrm>
        </p:spPr>
        <p:txBody>
          <a:bodyPr>
            <a:normAutofit/>
          </a:bodyPr>
          <a:lstStyle/>
          <a:p>
            <a:r>
              <a:rPr lang="en-US" sz="4400" b="1" dirty="0">
                <a:latin typeface="Times New Roman" panose="02020603050405020304" pitchFamily="18" charset="0"/>
                <a:cs typeface="Times New Roman" panose="02020603050405020304" pitchFamily="18" charset="0"/>
              </a:rPr>
              <a:t>Special observations 2019</a:t>
            </a:r>
          </a:p>
        </p:txBody>
      </p:sp>
      <p:sp>
        <p:nvSpPr>
          <p:cNvPr id="2" name="Content Placeholder 1"/>
          <p:cNvSpPr>
            <a:spLocks noGrp="1"/>
          </p:cNvSpPr>
          <p:nvPr>
            <p:ph idx="1"/>
          </p:nvPr>
        </p:nvSpPr>
        <p:spPr>
          <a:xfrm>
            <a:off x="598620" y="1949824"/>
            <a:ext cx="10972800" cy="4276164"/>
          </a:xfrm>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Ascites ( before critical phase)</a:t>
            </a:r>
          </a:p>
          <a:p>
            <a:r>
              <a:rPr lang="en-US" dirty="0">
                <a:latin typeface="Times New Roman" panose="02020603050405020304" pitchFamily="18" charset="0"/>
                <a:cs typeface="Times New Roman" panose="02020603050405020304" pitchFamily="18" charset="0"/>
              </a:rPr>
              <a:t>Pleural effusion </a:t>
            </a:r>
            <a:r>
              <a:rPr lang="en-US" dirty="0" smtClean="0">
                <a:latin typeface="Times New Roman" panose="02020603050405020304" pitchFamily="18" charset="0"/>
                <a:cs typeface="Times New Roman" panose="02020603050405020304" pitchFamily="18" charset="0"/>
              </a:rPr>
              <a:t>(Invariably in right side)</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Encephalopathy</a:t>
            </a:r>
          </a:p>
          <a:p>
            <a:r>
              <a:rPr lang="en-US" dirty="0">
                <a:latin typeface="Times New Roman" panose="02020603050405020304" pitchFamily="18" charset="0"/>
                <a:cs typeface="Times New Roman" panose="02020603050405020304" pitchFamily="18" charset="0"/>
              </a:rPr>
              <a:t>Isolated cranial nerve </a:t>
            </a:r>
            <a:r>
              <a:rPr lang="en-US" dirty="0" smtClean="0">
                <a:latin typeface="Times New Roman" panose="02020603050405020304" pitchFamily="18" charset="0"/>
                <a:cs typeface="Times New Roman" panose="02020603050405020304" pitchFamily="18" charset="0"/>
              </a:rPr>
              <a:t>palsy</a:t>
            </a:r>
          </a:p>
          <a:p>
            <a:r>
              <a:rPr lang="en-US" dirty="0" smtClean="0">
                <a:latin typeface="Times New Roman" panose="02020603050405020304" pitchFamily="18" charset="0"/>
                <a:cs typeface="Times New Roman" panose="02020603050405020304" pitchFamily="18" charset="0"/>
              </a:rPr>
              <a:t>Acute renal failure</a:t>
            </a:r>
          </a:p>
          <a:p>
            <a:r>
              <a:rPr lang="en-US" dirty="0" smtClean="0">
                <a:latin typeface="Times New Roman" panose="02020603050405020304" pitchFamily="18" charset="0"/>
                <a:cs typeface="Times New Roman" panose="02020603050405020304" pitchFamily="18" charset="0"/>
              </a:rPr>
              <a:t>Splenomegaly</a:t>
            </a:r>
          </a:p>
          <a:p>
            <a:r>
              <a:rPr lang="en-US" dirty="0" smtClean="0">
                <a:latin typeface="Times New Roman" panose="02020603050405020304" pitchFamily="18" charset="0"/>
                <a:cs typeface="Times New Roman" panose="02020603050405020304" pitchFamily="18" charset="0"/>
              </a:rPr>
              <a:t>Pneumonitis</a:t>
            </a:r>
          </a:p>
          <a:p>
            <a:r>
              <a:rPr lang="en-US" dirty="0" smtClean="0">
                <a:latin typeface="Times New Roman" panose="02020603050405020304" pitchFamily="18" charset="0"/>
                <a:cs typeface="Times New Roman" panose="02020603050405020304" pitchFamily="18" charset="0"/>
              </a:rPr>
              <a:t>Pancreatitis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Pharyngeal congestion</a:t>
            </a:r>
          </a:p>
          <a:p>
            <a:r>
              <a:rPr lang="en-US" dirty="0">
                <a:latin typeface="Times New Roman" panose="02020603050405020304" pitchFamily="18" charset="0"/>
                <a:cs typeface="Times New Roman" panose="02020603050405020304" pitchFamily="18" charset="0"/>
              </a:rPr>
              <a:t>GBS like feature ( </a:t>
            </a:r>
            <a:r>
              <a:rPr lang="en-US" dirty="0" err="1">
                <a:latin typeface="Times New Roman" panose="02020603050405020304" pitchFamily="18" charset="0"/>
                <a:cs typeface="Times New Roman" panose="02020603050405020304" pitchFamily="18" charset="0"/>
              </a:rPr>
              <a:t>hypokalamia</a:t>
            </a:r>
            <a:r>
              <a:rPr lang="en-US" dirty="0">
                <a:latin typeface="Times New Roman" panose="02020603050405020304" pitchFamily="18" charset="0"/>
                <a:cs typeface="Times New Roman" panose="02020603050405020304" pitchFamily="18" charset="0"/>
              </a:rPr>
              <a:t> must be ruled out due to vomiting)</a:t>
            </a:r>
          </a:p>
          <a:p>
            <a:endParaRPr lang="en-US" dirty="0"/>
          </a:p>
        </p:txBody>
      </p:sp>
      <p:sp>
        <p:nvSpPr>
          <p:cNvPr id="5" name="Rectangle 1"/>
          <p:cNvSpPr>
            <a:spLocks noChangeArrowheads="1"/>
          </p:cNvSpPr>
          <p:nvPr/>
        </p:nvSpPr>
        <p:spPr bwMode="auto">
          <a:xfrm>
            <a:off x="-5650820" y="-416225"/>
            <a:ext cx="2060026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sng"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Regular laboratory finding:</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7" name="TextBox 6"/>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7036263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7840" y="666206"/>
            <a:ext cx="5993580" cy="1083039"/>
          </a:xfrm>
        </p:spPr>
        <p:txBody>
          <a:bodyPr>
            <a:noAutofit/>
          </a:bodyPr>
          <a:lstStyle/>
          <a:p>
            <a:r>
              <a:rPr lang="en-US" b="1" dirty="0">
                <a:latin typeface="Times New Roman" panose="02020603050405020304" pitchFamily="18" charset="0"/>
                <a:cs typeface="Times New Roman" panose="02020603050405020304" pitchFamily="18" charset="0"/>
              </a:rPr>
              <a:t>Usual / Typical clinical presentations in DF</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18904" y="1972491"/>
            <a:ext cx="10552516" cy="4598126"/>
          </a:xfrm>
        </p:spPr>
        <p:txBody>
          <a:bodyPr>
            <a:normAutofit/>
          </a:bodyPr>
          <a:lstStyle/>
          <a:p>
            <a:r>
              <a:rPr lang="en-US" dirty="0">
                <a:latin typeface="Times New Roman" panose="02020603050405020304" pitchFamily="18" charset="0"/>
                <a:cs typeface="Times New Roman" panose="02020603050405020304" pitchFamily="18" charset="0"/>
              </a:rPr>
              <a:t>Sudden onset of very high fever</a:t>
            </a:r>
          </a:p>
          <a:p>
            <a:r>
              <a:rPr lang="en-US" dirty="0">
                <a:latin typeface="Times New Roman" panose="02020603050405020304" pitchFamily="18" charset="0"/>
                <a:cs typeface="Times New Roman" panose="02020603050405020304" pitchFamily="18" charset="0"/>
              </a:rPr>
              <a:t>Moderate to severe body ache</a:t>
            </a:r>
          </a:p>
          <a:p>
            <a:r>
              <a:rPr lang="en-US" dirty="0">
                <a:latin typeface="Times New Roman" panose="02020603050405020304" pitchFamily="18" charset="0"/>
                <a:cs typeface="Times New Roman" panose="02020603050405020304" pitchFamily="18" charset="0"/>
              </a:rPr>
              <a:t>Back pain ( break bone disease )</a:t>
            </a:r>
          </a:p>
          <a:p>
            <a:r>
              <a:rPr lang="en-US" dirty="0">
                <a:latin typeface="Times New Roman" panose="02020603050405020304" pitchFamily="18" charset="0"/>
                <a:cs typeface="Times New Roman" panose="02020603050405020304" pitchFamily="18" charset="0"/>
              </a:rPr>
              <a:t>Prostration/ Fatigue</a:t>
            </a:r>
          </a:p>
          <a:p>
            <a:r>
              <a:rPr lang="en-US" dirty="0">
                <a:latin typeface="Times New Roman" panose="02020603050405020304" pitchFamily="18" charset="0"/>
                <a:cs typeface="Times New Roman" panose="02020603050405020304" pitchFamily="18" charset="0"/>
              </a:rPr>
              <a:t>Eye ball pain ( </a:t>
            </a:r>
            <a:r>
              <a:rPr lang="en-US" dirty="0" err="1">
                <a:latin typeface="Times New Roman" panose="02020603050405020304" pitchFamily="18" charset="0"/>
                <a:cs typeface="Times New Roman" panose="02020603050405020304" pitchFamily="18" charset="0"/>
              </a:rPr>
              <a:t>Retrobulbar</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Headache</a:t>
            </a:r>
          </a:p>
          <a:p>
            <a:r>
              <a:rPr lang="en-US" dirty="0">
                <a:latin typeface="Times New Roman" panose="02020603050405020304" pitchFamily="18" charset="0"/>
                <a:cs typeface="Times New Roman" panose="02020603050405020304" pitchFamily="18" charset="0"/>
              </a:rPr>
              <a:t>Nausea</a:t>
            </a:r>
          </a:p>
          <a:p>
            <a:r>
              <a:rPr lang="en-US" dirty="0">
                <a:latin typeface="Times New Roman" panose="02020603050405020304" pitchFamily="18" charset="0"/>
                <a:cs typeface="Times New Roman" panose="02020603050405020304" pitchFamily="18" charset="0"/>
              </a:rPr>
              <a:t>Rashes 3 types</a:t>
            </a:r>
          </a:p>
          <a:p>
            <a:endParaRPr lang="en-US" dirty="0"/>
          </a:p>
        </p:txBody>
      </p:sp>
    </p:spTree>
    <p:extLst>
      <p:ext uri="{BB962C8B-B14F-4D97-AF65-F5344CB8AC3E}">
        <p14:creationId xmlns:p14="http://schemas.microsoft.com/office/powerpoint/2010/main" val="26337423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29646" y="496389"/>
            <a:ext cx="6241774" cy="1252856"/>
          </a:xfrm>
        </p:spPr>
        <p:txBody>
          <a:bodyPr>
            <a:normAutofit/>
          </a:bodyPr>
          <a:lstStyle/>
          <a:p>
            <a:r>
              <a:rPr lang="en-US" b="1" dirty="0">
                <a:latin typeface="Times New Roman" panose="02020603050405020304" pitchFamily="18" charset="0"/>
                <a:cs typeface="Times New Roman" panose="02020603050405020304" pitchFamily="18" charset="0"/>
              </a:rPr>
              <a:t>Data from  </a:t>
            </a:r>
            <a:r>
              <a:rPr lang="en-US" b="1" dirty="0" smtClean="0">
                <a:latin typeface="Times New Roman" panose="02020603050405020304" pitchFamily="18" charset="0"/>
                <a:cs typeface="Times New Roman" panose="02020603050405020304" pitchFamily="18" charset="0"/>
              </a:rPr>
              <a:t>150 Patients, 2019</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5008" y="2104805"/>
            <a:ext cx="10972800" cy="4224213"/>
          </a:xfrm>
        </p:spPr>
        <p:txBody>
          <a:bodyPr/>
          <a:lstStyle/>
          <a:p>
            <a:pPr marL="0" indent="0">
              <a:buNone/>
            </a:pPr>
            <a:r>
              <a:rPr lang="en-US" u="sng" dirty="0" smtClean="0">
                <a:solidFill>
                  <a:srgbClr val="002060"/>
                </a:solidFill>
                <a:latin typeface="Times New Roman" panose="02020603050405020304" pitchFamily="18" charset="0"/>
                <a:cs typeface="Times New Roman" panose="02020603050405020304" pitchFamily="18" charset="0"/>
              </a:rPr>
              <a:t>Dengue Case Group</a:t>
            </a:r>
          </a:p>
          <a:p>
            <a:pPr marL="0" indent="0">
              <a:buNone/>
            </a:pP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Group –A   ………….    24.3% (37)</a:t>
            </a:r>
          </a:p>
          <a:p>
            <a:pPr marL="0" indent="0">
              <a:buNone/>
            </a:pPr>
            <a:endParaRPr lang="en-US"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Group – B …………      57.4 %(86)</a:t>
            </a:r>
          </a:p>
          <a:p>
            <a:pPr marL="0" indent="0">
              <a:buNone/>
            </a:pPr>
            <a:endParaRPr lang="en-US" dirty="0" smtClean="0">
              <a:solidFill>
                <a:schemeClr val="tx1">
                  <a:lumMod val="65000"/>
                  <a:lumOff val="35000"/>
                </a:schemeClr>
              </a:solidFill>
              <a:latin typeface="Times New Roman" panose="02020603050405020304" pitchFamily="18" charset="0"/>
              <a:cs typeface="Times New Roman" panose="02020603050405020304" pitchFamily="18" charset="0"/>
            </a:endParaRPr>
          </a:p>
          <a:p>
            <a:pPr marL="0" indent="0">
              <a:buNone/>
            </a:pPr>
            <a:r>
              <a:rPr lang="en-US" dirty="0" smtClean="0">
                <a:solidFill>
                  <a:schemeClr val="tx1">
                    <a:lumMod val="65000"/>
                    <a:lumOff val="35000"/>
                  </a:schemeClr>
                </a:solidFill>
                <a:latin typeface="Times New Roman" panose="02020603050405020304" pitchFamily="18" charset="0"/>
                <a:cs typeface="Times New Roman" panose="02020603050405020304" pitchFamily="18" charset="0"/>
              </a:rPr>
              <a:t>Group– C …………       18.3% (27)</a:t>
            </a:r>
          </a:p>
          <a:p>
            <a:pPr marL="0" indent="0">
              <a:buNone/>
            </a:pPr>
            <a:r>
              <a:rPr lang="en-US" b="1" dirty="0" smtClean="0">
                <a:solidFill>
                  <a:srgbClr val="C00000"/>
                </a:solidFill>
                <a:latin typeface="Times New Roman" panose="02020603050405020304" pitchFamily="18" charset="0"/>
                <a:cs typeface="Times New Roman" panose="02020603050405020304" pitchFamily="18" charset="0"/>
              </a:rPr>
              <a:t>3 cases were in decompensated shock,1 </a:t>
            </a:r>
            <a:r>
              <a:rPr lang="en-US" b="1" smtClean="0">
                <a:solidFill>
                  <a:srgbClr val="C00000"/>
                </a:solidFill>
                <a:latin typeface="Times New Roman" panose="02020603050405020304" pitchFamily="18" charset="0"/>
                <a:cs typeface="Times New Roman" panose="02020603050405020304" pitchFamily="18" charset="0"/>
              </a:rPr>
              <a:t>died, 2 </a:t>
            </a:r>
            <a:r>
              <a:rPr lang="en-US" b="1" dirty="0" smtClean="0">
                <a:solidFill>
                  <a:srgbClr val="C00000"/>
                </a:solidFill>
                <a:latin typeface="Times New Roman" panose="02020603050405020304" pitchFamily="18" charset="0"/>
                <a:cs typeface="Times New Roman" panose="02020603050405020304" pitchFamily="18" charset="0"/>
              </a:rPr>
              <a:t>recovered</a:t>
            </a:r>
            <a:endParaRPr lang="en-US" b="1" dirty="0">
              <a:solidFill>
                <a:srgbClr val="C00000"/>
              </a:solidFill>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17250614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Dengue Case Group (150 data)</a:t>
            </a:r>
            <a:endParaRPr lang="en-US" b="1"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385696091"/>
              </p:ext>
            </p:extLst>
          </p:nvPr>
        </p:nvGraphicFramePr>
        <p:xfrm>
          <a:off x="598488" y="1749425"/>
          <a:ext cx="10972800" cy="422433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0389662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126" y="404950"/>
            <a:ext cx="4687293" cy="1344296"/>
          </a:xfrm>
        </p:spPr>
        <p:txBody>
          <a:bodyPr>
            <a:noAutofit/>
          </a:bodyPr>
          <a:lstStyle/>
          <a:p>
            <a:r>
              <a:rPr lang="en-US" b="1" dirty="0">
                <a:latin typeface="Times New Roman" panose="02020603050405020304" pitchFamily="18" charset="0"/>
                <a:cs typeface="Times New Roman" panose="02020603050405020304" pitchFamily="18" charset="0"/>
              </a:rPr>
              <a:t>Clinical Presentations ( </a:t>
            </a:r>
            <a:r>
              <a:rPr lang="en-US" b="1" dirty="0" smtClean="0">
                <a:latin typeface="Times New Roman" panose="02020603050405020304" pitchFamily="18" charset="0"/>
                <a:cs typeface="Times New Roman" panose="02020603050405020304" pitchFamily="18" charset="0"/>
              </a:rPr>
              <a:t>Symptom/ </a:t>
            </a:r>
            <a:r>
              <a:rPr lang="en-US" b="1" dirty="0">
                <a:latin typeface="Times New Roman" panose="02020603050405020304" pitchFamily="18" charset="0"/>
                <a:cs typeface="Times New Roman" panose="02020603050405020304" pitchFamily="18" charset="0"/>
              </a:rPr>
              <a:t>Sign)</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92776" y="2168433"/>
            <a:ext cx="10578643" cy="3805025"/>
          </a:xfrm>
        </p:spPr>
        <p:txBody>
          <a:bodyPr>
            <a:normAutofit lnSpcReduction="10000"/>
          </a:bodyPr>
          <a:lstStyle/>
          <a:p>
            <a:r>
              <a:rPr lang="en-US" dirty="0">
                <a:latin typeface="Times New Roman" panose="02020603050405020304" pitchFamily="18" charset="0"/>
                <a:cs typeface="Times New Roman" panose="02020603050405020304" pitchFamily="18" charset="0"/>
              </a:rPr>
              <a:t>Fever not typical always</a:t>
            </a:r>
          </a:p>
          <a:p>
            <a:r>
              <a:rPr lang="en-US" dirty="0">
                <a:latin typeface="Times New Roman" panose="02020603050405020304" pitchFamily="18" charset="0"/>
                <a:cs typeface="Times New Roman" panose="02020603050405020304" pitchFamily="18" charset="0"/>
              </a:rPr>
              <a:t>Rash (mostly convalescence) ….  29 (19.3%)</a:t>
            </a:r>
          </a:p>
          <a:p>
            <a:r>
              <a:rPr lang="en-US" dirty="0">
                <a:latin typeface="Times New Roman" panose="02020603050405020304" pitchFamily="18" charset="0"/>
                <a:cs typeface="Times New Roman" panose="02020603050405020304" pitchFamily="18" charset="0"/>
              </a:rPr>
              <a:t>Pain abdomen………  84 (56.7%)</a:t>
            </a:r>
          </a:p>
          <a:p>
            <a:r>
              <a:rPr lang="en-US" dirty="0">
                <a:latin typeface="Times New Roman" panose="02020603050405020304" pitchFamily="18" charset="0"/>
                <a:cs typeface="Times New Roman" panose="02020603050405020304" pitchFamily="18" charset="0"/>
              </a:rPr>
              <a:t>Persisting vomiting ……. 60 (40%)</a:t>
            </a:r>
          </a:p>
          <a:p>
            <a:r>
              <a:rPr lang="en-US" dirty="0">
                <a:latin typeface="Times New Roman" panose="02020603050405020304" pitchFamily="18" charset="0"/>
                <a:cs typeface="Times New Roman" panose="02020603050405020304" pitchFamily="18" charset="0"/>
              </a:rPr>
              <a:t>Loose motion ……….   96 (64%)</a:t>
            </a:r>
          </a:p>
          <a:p>
            <a:r>
              <a:rPr lang="en-US" dirty="0">
                <a:latin typeface="Times New Roman" panose="02020603050405020304" pitchFamily="18" charset="0"/>
                <a:cs typeface="Times New Roman" panose="02020603050405020304" pitchFamily="18" charset="0"/>
              </a:rPr>
              <a:t>Bleeding (Any form)………. 30(20%)</a:t>
            </a:r>
          </a:p>
          <a:p>
            <a:r>
              <a:rPr lang="en-US" dirty="0">
                <a:latin typeface="Times New Roman" panose="02020603050405020304" pitchFamily="18" charset="0"/>
                <a:cs typeface="Times New Roman" panose="02020603050405020304" pitchFamily="18" charset="0"/>
              </a:rPr>
              <a:t>Ascites ………………………..  102(68</a:t>
            </a:r>
            <a:r>
              <a:rPr lang="en-US" dirty="0" smtClean="0">
                <a:latin typeface="Times New Roman" panose="02020603050405020304" pitchFamily="18" charset="0"/>
                <a:cs typeface="Times New Roman" panose="02020603050405020304" pitchFamily="18" charset="0"/>
              </a:rPr>
              <a:t>%)</a:t>
            </a:r>
          </a:p>
          <a:p>
            <a:r>
              <a:rPr lang="en-US" dirty="0" smtClean="0">
                <a:latin typeface="Times New Roman" panose="02020603050405020304" pitchFamily="18" charset="0"/>
                <a:cs typeface="Times New Roman" panose="02020603050405020304" pitchFamily="18" charset="0"/>
              </a:rPr>
              <a:t>Itching ……………………… 42(28%)</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89989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391886"/>
            <a:ext cx="10972800" cy="1357359"/>
          </a:xfrm>
        </p:spPr>
        <p:txBody>
          <a:bodyPr>
            <a:normAutofit/>
          </a:bodyPr>
          <a:lstStyle/>
          <a:p>
            <a:r>
              <a:rPr lang="en-US" sz="4000" b="1" dirty="0">
                <a:latin typeface="Times New Roman" panose="02020603050405020304" pitchFamily="18" charset="0"/>
                <a:cs typeface="Times New Roman" panose="02020603050405020304" pitchFamily="18" charset="0"/>
              </a:rPr>
              <a:t>Contd</a:t>
            </a:r>
            <a:r>
              <a:rPr lang="en-US" b="1" dirty="0"/>
              <a:t>.</a:t>
            </a:r>
            <a:endParaRPr lang="en-US" dirty="0"/>
          </a:p>
        </p:txBody>
      </p:sp>
      <p:sp>
        <p:nvSpPr>
          <p:cNvPr id="3" name="Content Placeholder 2"/>
          <p:cNvSpPr>
            <a:spLocks noGrp="1"/>
          </p:cNvSpPr>
          <p:nvPr>
            <p:ph idx="1"/>
          </p:nvPr>
        </p:nvSpPr>
        <p:spPr>
          <a:xfrm>
            <a:off x="862148" y="2220686"/>
            <a:ext cx="10709271" cy="3752773"/>
          </a:xfrm>
        </p:spPr>
        <p:txBody>
          <a:bodyPr/>
          <a:lstStyle/>
          <a:p>
            <a:r>
              <a:rPr lang="en-US" dirty="0">
                <a:latin typeface="Times New Roman" panose="02020603050405020304" pitchFamily="18" charset="0"/>
                <a:cs typeface="Times New Roman" panose="02020603050405020304" pitchFamily="18" charset="0"/>
              </a:rPr>
              <a:t>Pleural effusion ……….  101(66.67%)</a:t>
            </a:r>
          </a:p>
          <a:p>
            <a:r>
              <a:rPr lang="en-US" dirty="0">
                <a:latin typeface="Times New Roman" panose="02020603050405020304" pitchFamily="18" charset="0"/>
                <a:cs typeface="Times New Roman" panose="02020603050405020304" pitchFamily="18" charset="0"/>
              </a:rPr>
              <a:t>Hepatomegaly …………… 72(48.2%)</a:t>
            </a:r>
          </a:p>
          <a:p>
            <a:r>
              <a:rPr lang="en-US" dirty="0">
                <a:latin typeface="Times New Roman" panose="02020603050405020304" pitchFamily="18" charset="0"/>
                <a:cs typeface="Times New Roman" panose="02020603050405020304" pitchFamily="18" charset="0"/>
              </a:rPr>
              <a:t>Splenomegaly ………   16(10.7%)</a:t>
            </a:r>
          </a:p>
          <a:p>
            <a:r>
              <a:rPr lang="en-US" dirty="0">
                <a:latin typeface="Times New Roman" panose="02020603050405020304" pitchFamily="18" charset="0"/>
                <a:cs typeface="Times New Roman" panose="02020603050405020304" pitchFamily="18" charset="0"/>
              </a:rPr>
              <a:t>Jaundice  …………….. 30(20%)</a:t>
            </a:r>
          </a:p>
          <a:p>
            <a:r>
              <a:rPr lang="en-US" dirty="0">
                <a:latin typeface="Times New Roman" panose="02020603050405020304" pitchFamily="18" charset="0"/>
                <a:cs typeface="Times New Roman" panose="02020603050405020304" pitchFamily="18" charset="0"/>
              </a:rPr>
              <a:t>Pneumonia ………. 8 (5%)</a:t>
            </a:r>
          </a:p>
          <a:p>
            <a:r>
              <a:rPr lang="en-US" dirty="0">
                <a:latin typeface="Times New Roman" panose="02020603050405020304" pitchFamily="18" charset="0"/>
                <a:cs typeface="Times New Roman" panose="02020603050405020304" pitchFamily="18" charset="0"/>
              </a:rPr>
              <a:t>Acute renal failure …………  6(4%)</a:t>
            </a:r>
          </a:p>
          <a:p>
            <a:r>
              <a:rPr lang="en-US" dirty="0">
                <a:latin typeface="Times New Roman" panose="02020603050405020304" pitchFamily="18" charset="0"/>
                <a:cs typeface="Times New Roman" panose="02020603050405020304" pitchFamily="18" charset="0"/>
              </a:rPr>
              <a:t>TT …………. 18(12%)</a:t>
            </a:r>
          </a:p>
          <a:p>
            <a:endParaRPr lang="en-US" dirty="0"/>
          </a:p>
        </p:txBody>
      </p:sp>
    </p:spTree>
    <p:extLst>
      <p:ext uri="{BB962C8B-B14F-4D97-AF65-F5344CB8AC3E}">
        <p14:creationId xmlns:p14="http://schemas.microsoft.com/office/powerpoint/2010/main" val="17688241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9702" y="457200"/>
            <a:ext cx="4151717" cy="1292045"/>
          </a:xfrm>
        </p:spPr>
        <p:txBody>
          <a:bodyPr>
            <a:noAutofit/>
          </a:bodyPr>
          <a:lstStyle/>
          <a:p>
            <a:r>
              <a:rPr lang="en-US" sz="4000" b="1" dirty="0">
                <a:latin typeface="Times New Roman" panose="02020603050405020304" pitchFamily="18" charset="0"/>
                <a:cs typeface="Times New Roman" panose="02020603050405020304" pitchFamily="18" charset="0"/>
              </a:rPr>
              <a:t>Investigations</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57646" y="2429691"/>
            <a:ext cx="10813774" cy="3543768"/>
          </a:xfrm>
        </p:spPr>
        <p:txBody>
          <a:bodyPr/>
          <a:lstStyle/>
          <a:p>
            <a:r>
              <a:rPr lang="en-US" dirty="0">
                <a:latin typeface="Times New Roman" panose="02020603050405020304" pitchFamily="18" charset="0"/>
                <a:cs typeface="Times New Roman" panose="02020603050405020304" pitchFamily="18" charset="0"/>
              </a:rPr>
              <a:t>Total count of WBC as low as 1120/ mm3</a:t>
            </a:r>
          </a:p>
          <a:p>
            <a:r>
              <a:rPr lang="en-US" dirty="0">
                <a:latin typeface="Times New Roman" panose="02020603050405020304" pitchFamily="18" charset="0"/>
                <a:cs typeface="Times New Roman" panose="02020603050405020304" pitchFamily="18" charset="0"/>
              </a:rPr>
              <a:t>Lowest Platelet 4000/ mm3</a:t>
            </a:r>
          </a:p>
          <a:p>
            <a:r>
              <a:rPr lang="en-US" dirty="0">
                <a:latin typeface="Times New Roman" panose="02020603050405020304" pitchFamily="18" charset="0"/>
                <a:cs typeface="Times New Roman" panose="02020603050405020304" pitchFamily="18" charset="0"/>
              </a:rPr>
              <a:t>Gall </a:t>
            </a:r>
            <a:r>
              <a:rPr lang="en-US" dirty="0" err="1">
                <a:latin typeface="Times New Roman" panose="02020603050405020304" pitchFamily="18" charset="0"/>
                <a:cs typeface="Times New Roman" panose="02020603050405020304" pitchFamily="18" charset="0"/>
              </a:rPr>
              <a:t>blader</a:t>
            </a:r>
            <a:r>
              <a:rPr lang="en-US" dirty="0">
                <a:latin typeface="Times New Roman" panose="02020603050405020304" pitchFamily="18" charset="0"/>
                <a:cs typeface="Times New Roman" panose="02020603050405020304" pitchFamily="18" charset="0"/>
              </a:rPr>
              <a:t> thickening/ </a:t>
            </a:r>
            <a:r>
              <a:rPr lang="en-US" dirty="0" err="1">
                <a:latin typeface="Times New Roman" panose="02020603050405020304" pitchFamily="18" charset="0"/>
                <a:cs typeface="Times New Roman" panose="02020603050405020304" pitchFamily="18" charset="0"/>
              </a:rPr>
              <a:t>cholecystitis</a:t>
            </a:r>
            <a:r>
              <a:rPr lang="en-US" dirty="0">
                <a:latin typeface="Times New Roman" panose="02020603050405020304" pitchFamily="18" charset="0"/>
                <a:cs typeface="Times New Roman" panose="02020603050405020304" pitchFamily="18" charset="0"/>
              </a:rPr>
              <a:t> …… 66(44.3%)</a:t>
            </a:r>
          </a:p>
          <a:p>
            <a:r>
              <a:rPr lang="en-US" dirty="0">
                <a:latin typeface="Times New Roman" panose="02020603050405020304" pitchFamily="18" charset="0"/>
                <a:cs typeface="Times New Roman" panose="02020603050405020304" pitchFamily="18" charset="0"/>
              </a:rPr>
              <a:t>High Lipase (&gt; 500) ………. 36 (23.7%)</a:t>
            </a:r>
          </a:p>
          <a:p>
            <a:r>
              <a:rPr lang="en-US" dirty="0">
                <a:latin typeface="Times New Roman" panose="02020603050405020304" pitchFamily="18" charset="0"/>
                <a:cs typeface="Times New Roman" panose="02020603050405020304" pitchFamily="18" charset="0"/>
              </a:rPr>
              <a:t>High SGOT (&gt; 200) ……………. 112(74.7%)  6531</a:t>
            </a:r>
          </a:p>
          <a:p>
            <a:r>
              <a:rPr lang="en-US" dirty="0" err="1">
                <a:latin typeface="Times New Roman" panose="02020603050405020304" pitchFamily="18" charset="0"/>
                <a:cs typeface="Times New Roman" panose="02020603050405020304" pitchFamily="18" charset="0"/>
              </a:rPr>
              <a:t>IgG</a:t>
            </a:r>
            <a:r>
              <a:rPr lang="en-US" dirty="0">
                <a:latin typeface="Times New Roman" panose="02020603050405020304" pitchFamily="18" charset="0"/>
                <a:cs typeface="Times New Roman" panose="02020603050405020304" pitchFamily="18" charset="0"/>
              </a:rPr>
              <a:t> positive ………….  86(57.5</a:t>
            </a:r>
            <a:r>
              <a:rPr lang="en-US" dirty="0" smtClean="0">
                <a:latin typeface="Times New Roman" panose="02020603050405020304" pitchFamily="18" charset="0"/>
                <a:cs typeface="Times New Roman" panose="02020603050405020304" pitchFamily="18" charset="0"/>
              </a:rPr>
              <a:t>%)</a:t>
            </a:r>
          </a:p>
          <a:p>
            <a:pPr marL="0" indent="0">
              <a:buNone/>
            </a:pPr>
            <a:endParaRPr lang="en-US" dirty="0"/>
          </a:p>
          <a:p>
            <a:endParaRPr lang="en-US" dirty="0"/>
          </a:p>
        </p:txBody>
      </p:sp>
    </p:spTree>
    <p:extLst>
      <p:ext uri="{BB962C8B-B14F-4D97-AF65-F5344CB8AC3E}">
        <p14:creationId xmlns:p14="http://schemas.microsoft.com/office/powerpoint/2010/main" val="19978513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4149" y="548640"/>
            <a:ext cx="6137270" cy="1200605"/>
          </a:xfrm>
        </p:spPr>
        <p:txBody>
          <a:bodyPr>
            <a:noAutofit/>
          </a:bodyPr>
          <a:lstStyle/>
          <a:p>
            <a:r>
              <a:rPr lang="en-US" sz="4000" b="1" dirty="0">
                <a:latin typeface="Times New Roman" panose="02020603050405020304" pitchFamily="18" charset="0"/>
                <a:cs typeface="Times New Roman" panose="02020603050405020304" pitchFamily="18" charset="0"/>
              </a:rPr>
              <a:t>Dengue with Co-infection </a:t>
            </a:r>
          </a:p>
        </p:txBody>
      </p:sp>
      <p:sp>
        <p:nvSpPr>
          <p:cNvPr id="3" name="Content Placeholder 2"/>
          <p:cNvSpPr>
            <a:spLocks noGrp="1"/>
          </p:cNvSpPr>
          <p:nvPr>
            <p:ph idx="1"/>
          </p:nvPr>
        </p:nvSpPr>
        <p:spPr>
          <a:xfrm>
            <a:off x="809896" y="2338251"/>
            <a:ext cx="10761523" cy="3635208"/>
          </a:xfrm>
        </p:spPr>
        <p:txBody>
          <a:bodyPr/>
          <a:lstStyle/>
          <a:p>
            <a:r>
              <a:rPr lang="en-US" dirty="0"/>
              <a:t> </a:t>
            </a:r>
            <a:r>
              <a:rPr lang="en-US" dirty="0">
                <a:latin typeface="Times New Roman" panose="02020603050405020304" pitchFamily="18" charset="0"/>
                <a:cs typeface="Times New Roman" panose="02020603050405020304" pitchFamily="18" charset="0"/>
              </a:rPr>
              <a:t>Need  more </a:t>
            </a:r>
            <a:r>
              <a:rPr lang="en-US" dirty="0" smtClean="0">
                <a:latin typeface="Times New Roman" panose="02020603050405020304" pitchFamily="18" charset="0"/>
                <a:cs typeface="Times New Roman" panose="02020603050405020304" pitchFamily="18" charset="0"/>
              </a:rPr>
              <a:t>documentation </a:t>
            </a: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Need </a:t>
            </a:r>
            <a:r>
              <a:rPr lang="en-US" dirty="0">
                <a:latin typeface="Times New Roman" panose="02020603050405020304" pitchFamily="18" charset="0"/>
                <a:cs typeface="Times New Roman" panose="02020603050405020304" pitchFamily="18" charset="0"/>
              </a:rPr>
              <a:t>to find correlation – </a:t>
            </a:r>
          </a:p>
          <a:p>
            <a:pPr marL="0" indent="0">
              <a:buNone/>
            </a:pPr>
            <a:r>
              <a:rPr lang="en-US" dirty="0">
                <a:latin typeface="Times New Roman" panose="02020603050405020304" pitchFamily="18" charset="0"/>
                <a:cs typeface="Times New Roman" panose="02020603050405020304" pitchFamily="18" charset="0"/>
              </a:rPr>
              <a:t>       1. Enteric Fever </a:t>
            </a:r>
          </a:p>
          <a:p>
            <a:pPr marL="0" indent="0">
              <a:buNone/>
            </a:pPr>
            <a:r>
              <a:rPr lang="en-US" dirty="0">
                <a:latin typeface="Times New Roman" panose="02020603050405020304" pitchFamily="18" charset="0"/>
                <a:cs typeface="Times New Roman" panose="02020603050405020304" pitchFamily="18" charset="0"/>
              </a:rPr>
              <a:t>       2. Pneumonia</a:t>
            </a:r>
          </a:p>
          <a:p>
            <a:pPr marL="0" indent="0">
              <a:buNone/>
            </a:pPr>
            <a:r>
              <a:rPr lang="en-US" dirty="0">
                <a:latin typeface="Times New Roman" panose="02020603050405020304" pitchFamily="18" charset="0"/>
                <a:cs typeface="Times New Roman" panose="02020603050405020304" pitchFamily="18" charset="0"/>
              </a:rPr>
              <a:t>       3. UTI</a:t>
            </a:r>
          </a:p>
          <a:p>
            <a:pPr marL="0" indent="0">
              <a:buNone/>
            </a:pPr>
            <a:r>
              <a:rPr lang="en-US" dirty="0">
                <a:latin typeface="Times New Roman" panose="02020603050405020304" pitchFamily="18" charset="0"/>
                <a:cs typeface="Times New Roman" panose="02020603050405020304" pitchFamily="18" charset="0"/>
              </a:rPr>
              <a:t>       4. Infective diarrhea</a:t>
            </a:r>
          </a:p>
          <a:p>
            <a:endParaRPr lang="en-US" dirty="0"/>
          </a:p>
        </p:txBody>
      </p:sp>
    </p:spTree>
    <p:extLst>
      <p:ext uri="{BB962C8B-B14F-4D97-AF65-F5344CB8AC3E}">
        <p14:creationId xmlns:p14="http://schemas.microsoft.com/office/powerpoint/2010/main" val="369156975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1896" y="274320"/>
            <a:ext cx="6189523" cy="1474925"/>
          </a:xfrm>
        </p:spPr>
        <p:txBody>
          <a:bodyPr>
            <a:normAutofit/>
          </a:bodyPr>
          <a:lstStyle/>
          <a:p>
            <a:r>
              <a:rPr lang="en-US" b="1" dirty="0" smtClean="0">
                <a:latin typeface="Times New Roman" panose="02020603050405020304" pitchFamily="18" charset="0"/>
                <a:cs typeface="Times New Roman" panose="02020603050405020304" pitchFamily="18" charset="0"/>
              </a:rPr>
              <a:t>Dengue with Splenomegaly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Need to consider-</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Enteric Fever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HLH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buNone/>
            </a:pPr>
            <a:endParaRPr lang="en-US" b="1" dirty="0" smtClean="0">
              <a:solidFill>
                <a:srgbClr val="C00000"/>
              </a:solidFill>
              <a:latin typeface="Times New Roman" panose="02020603050405020304" pitchFamily="18" charset="0"/>
              <a:cs typeface="Times New Roman" panose="02020603050405020304" pitchFamily="18" charset="0"/>
            </a:endParaRPr>
          </a:p>
          <a:p>
            <a:pPr marL="0" indent="0">
              <a:buNone/>
            </a:pPr>
            <a:r>
              <a:rPr lang="en-US" b="1" dirty="0" smtClean="0">
                <a:solidFill>
                  <a:srgbClr val="C00000"/>
                </a:solidFill>
                <a:latin typeface="Times New Roman" panose="02020603050405020304" pitchFamily="18" charset="0"/>
                <a:cs typeface="Times New Roman" panose="02020603050405020304" pitchFamily="18" charset="0"/>
              </a:rPr>
              <a:t>  Enteric Fever out of 16 Splenomegaly cases</a:t>
            </a:r>
            <a:endParaRPr lang="en-US" b="1" dirty="0">
              <a:solidFill>
                <a:srgbClr val="C00000"/>
              </a:solidFill>
              <a:latin typeface="Times New Roman" panose="02020603050405020304" pitchFamily="18" charset="0"/>
              <a:cs typeface="Times New Roman" panose="02020603050405020304" pitchFamily="18" charset="0"/>
            </a:endParaRPr>
          </a:p>
        </p:txBody>
      </p:sp>
      <p:sp>
        <p:nvSpPr>
          <p:cNvPr id="4" name="Oval 3"/>
          <p:cNvSpPr/>
          <p:nvPr/>
        </p:nvSpPr>
        <p:spPr>
          <a:xfrm>
            <a:off x="5133703" y="1920239"/>
            <a:ext cx="2690948" cy="26909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rgbClr val="C00000"/>
                </a:solidFill>
              </a:rPr>
              <a:t>3 culture positive</a:t>
            </a:r>
            <a:endParaRPr lang="en-US" sz="3200" b="1" i="1" dirty="0">
              <a:solidFill>
                <a:srgbClr val="C00000"/>
              </a:solidFill>
            </a:endParaRPr>
          </a:p>
        </p:txBody>
      </p:sp>
    </p:spTree>
    <p:extLst>
      <p:ext uri="{BB962C8B-B14F-4D97-AF65-F5344CB8AC3E}">
        <p14:creationId xmlns:p14="http://schemas.microsoft.com/office/powerpoint/2010/main" val="3818166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5578" y="2468881"/>
            <a:ext cx="10698480" cy="4040606"/>
          </a:xfrm>
        </p:spPr>
        <p:txBody>
          <a:bodyPr>
            <a:normAutofit/>
          </a:bodyPr>
          <a:lstStyle/>
          <a:p>
            <a:pPr marL="0" indent="0" algn="ctr">
              <a:buNone/>
            </a:pPr>
            <a:r>
              <a:rPr lang="en-US" sz="5000" b="1" dirty="0" smtClean="0">
                <a:solidFill>
                  <a:schemeClr val="tx1"/>
                </a:solidFill>
                <a:latin typeface="Times New Roman" panose="02020603050405020304" pitchFamily="18" charset="0"/>
                <a:cs typeface="Times New Roman" panose="02020603050405020304" pitchFamily="18" charset="0"/>
              </a:rPr>
              <a:t>The </a:t>
            </a:r>
            <a:r>
              <a:rPr lang="en-US" sz="5000" b="1" dirty="0" smtClean="0">
                <a:solidFill>
                  <a:srgbClr val="FF0000"/>
                </a:solidFill>
                <a:latin typeface="Times New Roman" panose="02020603050405020304" pitchFamily="18" charset="0"/>
                <a:cs typeface="Times New Roman" panose="02020603050405020304" pitchFamily="18" charset="0"/>
              </a:rPr>
              <a:t>Philippines</a:t>
            </a:r>
            <a:r>
              <a:rPr lang="en-US" sz="5000" b="1" dirty="0" smtClean="0">
                <a:solidFill>
                  <a:schemeClr val="tx1"/>
                </a:solidFill>
                <a:latin typeface="Times New Roman" panose="02020603050405020304" pitchFamily="18" charset="0"/>
                <a:cs typeface="Times New Roman" panose="02020603050405020304" pitchFamily="18" charset="0"/>
              </a:rPr>
              <a:t> has declared in year 2019 a national Dengue epidemic after </a:t>
            </a:r>
            <a:r>
              <a:rPr lang="en-US" sz="5000" b="1" dirty="0" smtClean="0">
                <a:solidFill>
                  <a:srgbClr val="FF0000"/>
                </a:solidFill>
                <a:latin typeface="Times New Roman" panose="02020603050405020304" pitchFamily="18" charset="0"/>
                <a:cs typeface="Times New Roman" panose="02020603050405020304" pitchFamily="18" charset="0"/>
              </a:rPr>
              <a:t>622 deaths </a:t>
            </a:r>
            <a:r>
              <a:rPr lang="en-US" sz="5000" b="1" dirty="0" smtClean="0">
                <a:solidFill>
                  <a:schemeClr val="tx1"/>
                </a:solidFill>
                <a:latin typeface="Times New Roman" panose="02020603050405020304" pitchFamily="18" charset="0"/>
                <a:cs typeface="Times New Roman" panose="02020603050405020304" pitchFamily="18" charset="0"/>
              </a:rPr>
              <a:t>-- CNN</a:t>
            </a:r>
            <a:endParaRPr lang="en-US" sz="5000" b="1" dirty="0">
              <a:solidFill>
                <a:schemeClr val="tx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877482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525588" y="548640"/>
            <a:ext cx="6252865" cy="890055"/>
          </a:xfrm>
        </p:spPr>
        <p:txBody>
          <a:bodyPr>
            <a:normAutofit fontScale="90000"/>
          </a:bodyPr>
          <a:lstStyle/>
          <a:p>
            <a:r>
              <a:rPr lang="en-US" b="1" dirty="0" smtClean="0">
                <a:latin typeface="Times New Roman" panose="02020603050405020304" pitchFamily="18" charset="0"/>
                <a:cs typeface="Times New Roman" panose="02020603050405020304" pitchFamily="18" charset="0"/>
              </a:rPr>
              <a:t>Changing Fever pattern :  Onset of afebrile period </a:t>
            </a:r>
            <a:endParaRPr lang="en-US" b="1"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22075068"/>
              </p:ext>
            </p:extLst>
          </p:nvPr>
        </p:nvGraphicFramePr>
        <p:xfrm>
          <a:off x="1175656" y="1789611"/>
          <a:ext cx="9679578" cy="465037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062975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2582" y="627017"/>
            <a:ext cx="3968837" cy="849086"/>
          </a:xfrm>
        </p:spPr>
        <p:txBody>
          <a:bodyPr>
            <a:noAutofit/>
          </a:bodyPr>
          <a:lstStyle/>
          <a:p>
            <a:r>
              <a:rPr lang="en-US" sz="4000" b="1" dirty="0" smtClean="0">
                <a:latin typeface="Times New Roman" panose="02020603050405020304" pitchFamily="18" charset="0"/>
                <a:cs typeface="Times New Roman" panose="02020603050405020304" pitchFamily="18" charset="0"/>
              </a:rPr>
              <a:t>About HLH</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2913017"/>
            <a:ext cx="10750731" cy="3060442"/>
          </a:xfrm>
        </p:spPr>
        <p:txBody>
          <a:bodyPr/>
          <a:lstStyle/>
          <a:p>
            <a:r>
              <a:rPr lang="en-GB" b="1" dirty="0" err="1">
                <a:latin typeface="Times New Roman" panose="02020603050405020304" pitchFamily="18" charset="0"/>
                <a:cs typeface="Times New Roman" panose="02020603050405020304" pitchFamily="18" charset="0"/>
              </a:rPr>
              <a:t>Haemophagocytic</a:t>
            </a:r>
            <a:r>
              <a:rPr lang="en-GB" b="1" dirty="0">
                <a:latin typeface="Times New Roman" panose="02020603050405020304" pitchFamily="18" charset="0"/>
                <a:cs typeface="Times New Roman" panose="02020603050405020304" pitchFamily="18" charset="0"/>
              </a:rPr>
              <a:t> </a:t>
            </a:r>
            <a:r>
              <a:rPr lang="en-GB" b="1" dirty="0" err="1">
                <a:latin typeface="Times New Roman" panose="02020603050405020304" pitchFamily="18" charset="0"/>
                <a:cs typeface="Times New Roman" panose="02020603050405020304" pitchFamily="18" charset="0"/>
              </a:rPr>
              <a:t>lymphohistiocytosis</a:t>
            </a:r>
            <a:r>
              <a:rPr lang="en-GB" dirty="0">
                <a:latin typeface="Times New Roman" panose="02020603050405020304" pitchFamily="18" charset="0"/>
                <a:cs typeface="Times New Roman" panose="02020603050405020304" pitchFamily="18" charset="0"/>
              </a:rPr>
              <a:t> (HLH) is rare but potentially fatal severe immune activation </a:t>
            </a:r>
            <a:r>
              <a:rPr lang="en-GB" dirty="0" smtClean="0">
                <a:latin typeface="Times New Roman" panose="02020603050405020304" pitchFamily="18" charset="0"/>
                <a:cs typeface="Times New Roman" panose="02020603050405020304" pitchFamily="18" charset="0"/>
              </a:rPr>
              <a:t>syndrome caused </a:t>
            </a:r>
            <a:r>
              <a:rPr lang="en-GB" dirty="0">
                <a:latin typeface="Times New Roman" panose="02020603050405020304" pitchFamily="18" charset="0"/>
                <a:cs typeface="Times New Roman" panose="02020603050405020304" pitchFamily="18" charset="0"/>
              </a:rPr>
              <a:t>by proliferation of activated lymphocytes and macrophage which leads cytokine release </a:t>
            </a:r>
            <a:r>
              <a:rPr lang="en-GB" dirty="0" smtClean="0">
                <a:latin typeface="Times New Roman" panose="02020603050405020304" pitchFamily="18" charset="0"/>
                <a:cs typeface="Times New Roman" panose="02020603050405020304" pitchFamily="18" charset="0"/>
              </a:rPr>
              <a:t>syndrome</a:t>
            </a:r>
            <a:endParaRPr lang="en-US" dirty="0">
              <a:latin typeface="Times New Roman" panose="02020603050405020304" pitchFamily="18" charset="0"/>
              <a:cs typeface="Times New Roman" panose="02020603050405020304" pitchFamily="18" charset="0"/>
            </a:endParaRPr>
          </a:p>
          <a:p>
            <a:pPr marL="0" indent="0">
              <a:buNone/>
            </a:pPr>
            <a:endParaRPr lang="en-US" sz="3600" dirty="0"/>
          </a:p>
          <a:p>
            <a:endParaRPr lang="en-US" dirty="0"/>
          </a:p>
        </p:txBody>
      </p:sp>
    </p:spTree>
    <p:extLst>
      <p:ext uri="{BB962C8B-B14F-4D97-AF65-F5344CB8AC3E}">
        <p14:creationId xmlns:p14="http://schemas.microsoft.com/office/powerpoint/2010/main" val="27890827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8286" y="404949"/>
            <a:ext cx="5693134" cy="1344296"/>
          </a:xfrm>
        </p:spPr>
        <p:txBody>
          <a:bodyPr>
            <a:normAutofit/>
          </a:bodyPr>
          <a:lstStyle/>
          <a:p>
            <a:r>
              <a:rPr lang="en-US" b="1" dirty="0" smtClean="0">
                <a:latin typeface="Times New Roman" panose="02020603050405020304" pitchFamily="18" charset="0"/>
                <a:cs typeface="Times New Roman" panose="02020603050405020304" pitchFamily="18" charset="0"/>
              </a:rPr>
              <a:t>HLH (Diagnostic Criteria)</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8620" y="1749246"/>
            <a:ext cx="10844443" cy="4899748"/>
          </a:xfrm>
        </p:spPr>
        <p:txBody>
          <a:bodyPr>
            <a:normAutofit fontScale="92500" lnSpcReduction="20000"/>
          </a:bodyPr>
          <a:lstStyle/>
          <a:p>
            <a:pPr marL="0" indent="0">
              <a:buNone/>
            </a:pPr>
            <a:r>
              <a:rPr lang="en-GB" sz="5200" b="1" dirty="0">
                <a:solidFill>
                  <a:srgbClr val="C00000"/>
                </a:solidFill>
                <a:latin typeface="Times New Roman" panose="02020603050405020304" pitchFamily="18" charset="0"/>
                <a:cs typeface="Times New Roman" panose="02020603050405020304" pitchFamily="18" charset="0"/>
              </a:rPr>
              <a:t>5</a:t>
            </a:r>
            <a:r>
              <a:rPr lang="en-GB" sz="3300" b="1" dirty="0" smtClean="0">
                <a:solidFill>
                  <a:srgbClr val="002060"/>
                </a:solidFill>
                <a:latin typeface="Times New Roman" panose="02020603050405020304" pitchFamily="18" charset="0"/>
                <a:cs typeface="Times New Roman" panose="02020603050405020304" pitchFamily="18" charset="0"/>
              </a:rPr>
              <a:t> </a:t>
            </a:r>
            <a:r>
              <a:rPr lang="en-GB" sz="3300" b="1" dirty="0">
                <a:solidFill>
                  <a:srgbClr val="002060"/>
                </a:solidFill>
                <a:latin typeface="Times New Roman" panose="02020603050405020304" pitchFamily="18" charset="0"/>
                <a:cs typeface="Times New Roman" panose="02020603050405020304" pitchFamily="18" charset="0"/>
              </a:rPr>
              <a:t>of the following eight findings:</a:t>
            </a:r>
            <a:endParaRPr lang="en-US" sz="3300" b="1" dirty="0">
              <a:solidFill>
                <a:srgbClr val="00206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smtClean="0">
                <a:latin typeface="Times New Roman" panose="02020603050405020304" pitchFamily="18" charset="0"/>
                <a:cs typeface="Times New Roman" panose="02020603050405020304" pitchFamily="18" charset="0"/>
              </a:rPr>
              <a:t>Fever </a:t>
            </a:r>
            <a:r>
              <a:rPr lang="en-GB" dirty="0">
                <a:latin typeface="Times New Roman" panose="02020603050405020304" pitchFamily="18" charset="0"/>
                <a:cs typeface="Times New Roman" panose="02020603050405020304" pitchFamily="18" charset="0"/>
              </a:rPr>
              <a:t>≥38.5°C</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smtClean="0">
                <a:latin typeface="Times New Roman" panose="02020603050405020304" pitchFamily="18" charset="0"/>
                <a:cs typeface="Times New Roman" panose="02020603050405020304" pitchFamily="18" charset="0"/>
              </a:rPr>
              <a:t>Splenomegaly</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err="1" smtClean="0">
                <a:latin typeface="Times New Roman" panose="02020603050405020304" pitchFamily="18" charset="0"/>
                <a:cs typeface="Times New Roman" panose="02020603050405020304" pitchFamily="18" charset="0"/>
              </a:rPr>
              <a:t>Bicytopenia</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smtClean="0">
                <a:latin typeface="Times New Roman" panose="02020603050405020304" pitchFamily="18" charset="0"/>
                <a:cs typeface="Times New Roman" panose="02020603050405020304" pitchFamily="18" charset="0"/>
              </a:rPr>
              <a:t>Hypertriglyceridemia  </a:t>
            </a:r>
            <a:r>
              <a:rPr lang="en-GB" dirty="0">
                <a:latin typeface="Times New Roman" panose="02020603050405020304" pitchFamily="18" charset="0"/>
                <a:cs typeface="Times New Roman" panose="02020603050405020304" pitchFamily="18" charset="0"/>
              </a:rPr>
              <a:t>and/or </a:t>
            </a:r>
            <a:r>
              <a:rPr lang="en-GB" dirty="0" err="1">
                <a:latin typeface="Times New Roman" panose="02020603050405020304" pitchFamily="18" charset="0"/>
                <a:cs typeface="Times New Roman" panose="02020603050405020304" pitchFamily="18" charset="0"/>
              </a:rPr>
              <a:t>hypofibrinogenemia</a:t>
            </a:r>
            <a:r>
              <a:rPr lang="en-GB"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err="1" smtClean="0">
                <a:latin typeface="Times New Roman" panose="02020603050405020304" pitchFamily="18" charset="0"/>
                <a:cs typeface="Times New Roman" panose="02020603050405020304" pitchFamily="18" charset="0"/>
              </a:rPr>
              <a:t>Hemophagocytosis</a:t>
            </a:r>
            <a:r>
              <a:rPr lang="en-GB" dirty="0" smtClean="0">
                <a:latin typeface="Times New Roman" panose="02020603050405020304" pitchFamily="18" charset="0"/>
                <a:cs typeface="Times New Roman" panose="02020603050405020304" pitchFamily="18" charset="0"/>
              </a:rPr>
              <a:t> in bone marrow, spleen, lymph node, or liver</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smtClean="0">
                <a:latin typeface="Times New Roman" panose="02020603050405020304" pitchFamily="18" charset="0"/>
                <a:cs typeface="Times New Roman" panose="02020603050405020304" pitchFamily="18" charset="0"/>
              </a:rPr>
              <a:t>Low </a:t>
            </a:r>
            <a:r>
              <a:rPr lang="en-GB" dirty="0">
                <a:latin typeface="Times New Roman" panose="02020603050405020304" pitchFamily="18" charset="0"/>
                <a:cs typeface="Times New Roman" panose="02020603050405020304" pitchFamily="18" charset="0"/>
              </a:rPr>
              <a:t>or absent NK cell </a:t>
            </a:r>
            <a:r>
              <a:rPr lang="en-GB" dirty="0" smtClean="0">
                <a:latin typeface="Times New Roman" panose="02020603050405020304" pitchFamily="18" charset="0"/>
                <a:cs typeface="Times New Roman" panose="02020603050405020304" pitchFamily="18" charset="0"/>
              </a:rPr>
              <a:t>activity</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smtClean="0">
                <a:latin typeface="Times New Roman" panose="02020603050405020304" pitchFamily="18" charset="0"/>
                <a:cs typeface="Times New Roman" panose="02020603050405020304" pitchFamily="18" charset="0"/>
              </a:rPr>
              <a:t>Ferritin </a:t>
            </a:r>
            <a:r>
              <a:rPr lang="en-GB" dirty="0">
                <a:latin typeface="Times New Roman" panose="02020603050405020304" pitchFamily="18" charset="0"/>
                <a:cs typeface="Times New Roman" panose="02020603050405020304" pitchFamily="18" charset="0"/>
              </a:rPr>
              <a:t>&gt;500 </a:t>
            </a:r>
            <a:r>
              <a:rPr lang="en-GB" dirty="0" smtClean="0">
                <a:latin typeface="Times New Roman" panose="02020603050405020304" pitchFamily="18" charset="0"/>
                <a:cs typeface="Times New Roman" panose="02020603050405020304" pitchFamily="18" charset="0"/>
              </a:rPr>
              <a:t>ng/mL</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GB" dirty="0" smtClean="0">
                <a:latin typeface="Times New Roman" panose="02020603050405020304" pitchFamily="18" charset="0"/>
                <a:cs typeface="Times New Roman" panose="02020603050405020304" pitchFamily="18" charset="0"/>
              </a:rPr>
              <a:t>Elevated </a:t>
            </a:r>
            <a:r>
              <a:rPr lang="en-GB" dirty="0">
                <a:latin typeface="Times New Roman" panose="02020603050405020304" pitchFamily="18" charset="0"/>
                <a:cs typeface="Times New Roman" panose="02020603050405020304" pitchFamily="18" charset="0"/>
              </a:rPr>
              <a:t>soluble </a:t>
            </a:r>
            <a:r>
              <a:rPr lang="en-GB" dirty="0" smtClean="0">
                <a:latin typeface="Times New Roman" panose="02020603050405020304" pitchFamily="18" charset="0"/>
                <a:cs typeface="Times New Roman" panose="02020603050405020304" pitchFamily="18" charset="0"/>
              </a:rPr>
              <a:t>CD25</a:t>
            </a:r>
            <a:endParaRPr lang="en-US" dirty="0">
              <a:latin typeface="Times New Roman" panose="02020603050405020304" pitchFamily="18" charset="0"/>
              <a:cs typeface="Times New Roman" panose="02020603050405020304" pitchFamily="18" charset="0"/>
            </a:endParaRPr>
          </a:p>
          <a:p>
            <a:pPr marL="0" indent="0">
              <a:buNone/>
            </a:pPr>
            <a:r>
              <a:rPr lang="en-GB" dirty="0" smtClean="0">
                <a:solidFill>
                  <a:srgbClr val="C00000"/>
                </a:solidFill>
                <a:latin typeface="Times New Roman" panose="02020603050405020304" pitchFamily="18" charset="0"/>
                <a:cs typeface="Times New Roman" panose="02020603050405020304" pitchFamily="18" charset="0"/>
              </a:rPr>
              <a:t>Among </a:t>
            </a:r>
            <a:r>
              <a:rPr lang="en-GB" dirty="0">
                <a:solidFill>
                  <a:srgbClr val="C00000"/>
                </a:solidFill>
                <a:latin typeface="Times New Roman" panose="02020603050405020304" pitchFamily="18" charset="0"/>
                <a:cs typeface="Times New Roman" panose="02020603050405020304" pitchFamily="18" charset="0"/>
              </a:rPr>
              <a:t>above, NK cell activity and CD 25 cell are almost always not available to measure, and often there is lack of evidence of </a:t>
            </a:r>
            <a:r>
              <a:rPr lang="en-GB" dirty="0" err="1">
                <a:solidFill>
                  <a:srgbClr val="C00000"/>
                </a:solidFill>
                <a:latin typeface="Times New Roman" panose="02020603050405020304" pitchFamily="18" charset="0"/>
                <a:cs typeface="Times New Roman" panose="02020603050405020304" pitchFamily="18" charset="0"/>
              </a:rPr>
              <a:t>hemophagocytosis</a:t>
            </a:r>
            <a:r>
              <a:rPr lang="en-GB" dirty="0">
                <a:solidFill>
                  <a:srgbClr val="C00000"/>
                </a:solidFill>
                <a:latin typeface="Times New Roman" panose="02020603050405020304" pitchFamily="18" charset="0"/>
                <a:cs typeface="Times New Roman" panose="02020603050405020304" pitchFamily="18" charset="0"/>
              </a:rPr>
              <a:t> in </a:t>
            </a:r>
            <a:r>
              <a:rPr lang="en-GB" dirty="0" smtClean="0">
                <a:solidFill>
                  <a:srgbClr val="C00000"/>
                </a:solidFill>
                <a:latin typeface="Times New Roman" panose="02020603050405020304" pitchFamily="18" charset="0"/>
                <a:cs typeface="Times New Roman" panose="02020603050405020304" pitchFamily="18" charset="0"/>
              </a:rPr>
              <a:t>biopsy</a:t>
            </a:r>
            <a:r>
              <a:rPr lang="en-GB"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6503497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4754" y="457200"/>
            <a:ext cx="4556666" cy="1292045"/>
          </a:xfrm>
        </p:spPr>
        <p:txBody>
          <a:bodyPr>
            <a:normAutofit/>
          </a:bodyPr>
          <a:lstStyle/>
          <a:p>
            <a:r>
              <a:rPr lang="en-US" sz="4000" b="1" dirty="0" smtClean="0">
                <a:latin typeface="Times New Roman" panose="02020603050405020304" pitchFamily="18" charset="0"/>
                <a:cs typeface="Times New Roman" panose="02020603050405020304" pitchFamily="18" charset="0"/>
              </a:rPr>
              <a:t>HLH (Treatment)</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83770" y="2873829"/>
            <a:ext cx="10787649" cy="3099630"/>
          </a:xfrm>
        </p:spPr>
        <p:txBody>
          <a:bodyPr>
            <a:normAutofit/>
          </a:bodyPr>
          <a:lstStyle/>
          <a:p>
            <a:r>
              <a:rPr lang="en-US" sz="3200" dirty="0" smtClean="0">
                <a:latin typeface="Times New Roman" panose="02020603050405020304" pitchFamily="18" charset="0"/>
                <a:cs typeface="Times New Roman" panose="02020603050405020304" pitchFamily="18" charset="0"/>
              </a:rPr>
              <a:t>High dose steroid</a:t>
            </a:r>
          </a:p>
          <a:p>
            <a:r>
              <a:rPr lang="en-US" sz="3200" dirty="0" smtClean="0">
                <a:latin typeface="Times New Roman" panose="02020603050405020304" pitchFamily="18" charset="0"/>
                <a:cs typeface="Times New Roman" panose="02020603050405020304" pitchFamily="18" charset="0"/>
              </a:rPr>
              <a:t>Immunoglobulin</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836764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951288">
            <a:off x="2835954" y="2624918"/>
            <a:ext cx="6159610" cy="769441"/>
          </a:xfrm>
          <a:prstGeom prst="rect">
            <a:avLst/>
          </a:prstGeom>
          <a:noFill/>
        </p:spPr>
        <p:txBody>
          <a:bodyPr wrap="square" rtlCol="0">
            <a:spAutoFit/>
          </a:bodyPr>
          <a:lstStyle/>
          <a:p>
            <a:r>
              <a:rPr lang="en-US" sz="4400" b="1" i="1" dirty="0">
                <a:solidFill>
                  <a:srgbClr val="C00000"/>
                </a:solidFill>
                <a:latin typeface="Times New Roman" panose="02020603050405020304" pitchFamily="18" charset="0"/>
                <a:cs typeface="Times New Roman" panose="02020603050405020304" pitchFamily="18" charset="0"/>
              </a:rPr>
              <a:t>HLH </a:t>
            </a:r>
            <a:r>
              <a:rPr lang="en-US" sz="4400" b="1" i="1" dirty="0" smtClean="0">
                <a:solidFill>
                  <a:srgbClr val="C00000"/>
                </a:solidFill>
                <a:latin typeface="Times New Roman" panose="02020603050405020304" pitchFamily="18" charset="0"/>
                <a:cs typeface="Times New Roman" panose="02020603050405020304" pitchFamily="18" charset="0"/>
              </a:rPr>
              <a:t>Experience !</a:t>
            </a:r>
            <a:endParaRPr lang="en-US" sz="4400" b="1"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596224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0" y="418011"/>
            <a:ext cx="4621980" cy="1331234"/>
          </a:xfrm>
        </p:spPr>
        <p:txBody>
          <a:bodyPr>
            <a:normAutofit/>
          </a:bodyPr>
          <a:lstStyle/>
          <a:p>
            <a:r>
              <a:rPr lang="en-US" b="1" dirty="0" smtClean="0">
                <a:latin typeface="Times New Roman" panose="02020603050405020304" pitchFamily="18" charset="0"/>
                <a:cs typeface="Times New Roman" panose="02020603050405020304" pitchFamily="18" charset="0"/>
              </a:rPr>
              <a:t>HLH Experience </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dirty="0" smtClean="0">
                <a:latin typeface="Times New Roman" panose="02020603050405020304" pitchFamily="18" charset="0"/>
                <a:cs typeface="Times New Roman" panose="02020603050405020304" pitchFamily="18" charset="0"/>
              </a:rPr>
              <a:t>We have got </a:t>
            </a:r>
            <a:r>
              <a:rPr lang="en-US" dirty="0" smtClean="0">
                <a:solidFill>
                  <a:srgbClr val="FF0000"/>
                </a:solidFill>
                <a:latin typeface="Times New Roman" panose="02020603050405020304" pitchFamily="18" charset="0"/>
                <a:cs typeface="Times New Roman" panose="02020603050405020304" pitchFamily="18" charset="0"/>
              </a:rPr>
              <a:t>9 out of 16 patients </a:t>
            </a:r>
            <a:r>
              <a:rPr lang="en-US" dirty="0" smtClean="0">
                <a:latin typeface="Times New Roman" panose="02020603050405020304" pitchFamily="18" charset="0"/>
                <a:cs typeface="Times New Roman" panose="02020603050405020304" pitchFamily="18" charset="0"/>
              </a:rPr>
              <a:t>having splenomegaly who fulfill the </a:t>
            </a:r>
            <a:r>
              <a:rPr lang="en-US" dirty="0" smtClean="0">
                <a:solidFill>
                  <a:srgbClr val="FF0000"/>
                </a:solidFill>
                <a:latin typeface="Times New Roman" panose="02020603050405020304" pitchFamily="18" charset="0"/>
                <a:cs typeface="Times New Roman" panose="02020603050405020304" pitchFamily="18" charset="0"/>
              </a:rPr>
              <a:t>criteria of HLH </a:t>
            </a:r>
            <a:r>
              <a:rPr lang="en-US" dirty="0" smtClean="0">
                <a:latin typeface="Times New Roman" panose="02020603050405020304" pitchFamily="18" charset="0"/>
                <a:cs typeface="Times New Roman" panose="02020603050405020304" pitchFamily="18" charset="0"/>
              </a:rPr>
              <a:t>and diagnosed as DF with HLH</a:t>
            </a:r>
          </a:p>
          <a:p>
            <a:pPr marL="0" indent="0">
              <a:buNone/>
            </a:pPr>
            <a:r>
              <a:rPr lang="en-US" dirty="0" smtClean="0">
                <a:solidFill>
                  <a:srgbClr val="C00000"/>
                </a:solidFill>
                <a:latin typeface="Times New Roman" panose="02020603050405020304" pitchFamily="18" charset="0"/>
                <a:cs typeface="Times New Roman" panose="02020603050405020304" pitchFamily="18" charset="0"/>
              </a:rPr>
              <a:t>Experience:</a:t>
            </a:r>
          </a:p>
          <a:p>
            <a:pPr marL="514350" indent="-51435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Longer duration of illness(Increase hospital stay)</a:t>
            </a:r>
          </a:p>
          <a:p>
            <a:pPr marL="514350" indent="-51435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Treating as usual protocol with high monitoring of vital signs</a:t>
            </a:r>
          </a:p>
          <a:p>
            <a:pPr marL="514350" indent="-51435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We used oral prednisolone.</a:t>
            </a:r>
          </a:p>
          <a:p>
            <a:pPr marL="514350" indent="-514350">
              <a:buFont typeface="+mj-lt"/>
              <a:buAutoNum type="arabicPeriod"/>
            </a:pPr>
            <a:r>
              <a:rPr lang="en-US" dirty="0" smtClean="0">
                <a:solidFill>
                  <a:schemeClr val="tx1"/>
                </a:solidFill>
                <a:latin typeface="Times New Roman" panose="02020603050405020304" pitchFamily="18" charset="0"/>
                <a:cs typeface="Times New Roman" panose="02020603050405020304" pitchFamily="18" charset="0"/>
              </a:rPr>
              <a:t>No casualty occurred and all patients are now completely fine (Follow up revealed normal reports)</a:t>
            </a: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012988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434149" y="509451"/>
            <a:ext cx="6400800" cy="1239794"/>
          </a:xfrm>
        </p:spPr>
        <p:txBody>
          <a:bodyPr>
            <a:normAutofit/>
          </a:bodyPr>
          <a:lstStyle/>
          <a:p>
            <a:r>
              <a:rPr lang="en-US" b="1" dirty="0" smtClean="0">
                <a:latin typeface="Times New Roman" panose="02020603050405020304" pitchFamily="18" charset="0"/>
                <a:cs typeface="Times New Roman" panose="02020603050405020304" pitchFamily="18" charset="0"/>
              </a:rPr>
              <a:t>Excessive Menstrual Bleeding</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79268" y="2717074"/>
            <a:ext cx="9235441" cy="3256385"/>
          </a:xfrm>
        </p:spPr>
        <p:txBody>
          <a:bodyPr/>
          <a:lstStyle/>
          <a:p>
            <a:r>
              <a:rPr lang="en-US" dirty="0" smtClean="0">
                <a:latin typeface="Times New Roman" panose="02020603050405020304" pitchFamily="18" charset="0"/>
                <a:cs typeface="Times New Roman" panose="02020603050405020304" pitchFamily="18" charset="0"/>
              </a:rPr>
              <a:t>Dengue Fever may cause early menstruation / prolongation of menstrual period </a:t>
            </a:r>
          </a:p>
          <a:p>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We get better outcome with hormonal therapy</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506108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391886"/>
            <a:ext cx="10972800" cy="1357359"/>
          </a:xfrm>
        </p:spPr>
        <p:txBody>
          <a:bodyPr>
            <a:noAutofit/>
          </a:bodyPr>
          <a:lstStyle/>
          <a:p>
            <a:r>
              <a:rPr lang="en-US" sz="4000" b="1" dirty="0">
                <a:latin typeface="Times New Roman" panose="02020603050405020304" pitchFamily="18" charset="0"/>
                <a:cs typeface="Times New Roman" panose="02020603050405020304" pitchFamily="18" charset="0"/>
              </a:rPr>
              <a:t> About NS1</a:t>
            </a:r>
          </a:p>
        </p:txBody>
      </p:sp>
      <p:sp>
        <p:nvSpPr>
          <p:cNvPr id="3" name="Content Placeholder 2"/>
          <p:cNvSpPr>
            <a:spLocks noGrp="1"/>
          </p:cNvSpPr>
          <p:nvPr>
            <p:ph idx="1"/>
          </p:nvPr>
        </p:nvSpPr>
        <p:spPr>
          <a:xfrm>
            <a:off x="901336" y="2194560"/>
            <a:ext cx="10670083" cy="3778899"/>
          </a:xfrm>
        </p:spPr>
        <p:txBody>
          <a:bodyPr/>
          <a:lstStyle/>
          <a:p>
            <a:pPr>
              <a:buNone/>
            </a:pPr>
            <a:r>
              <a:rPr lang="en-US" dirty="0">
                <a:latin typeface="Times New Roman" panose="02020603050405020304" pitchFamily="18" charset="0"/>
                <a:cs typeface="Times New Roman" panose="02020603050405020304" pitchFamily="18" charset="0"/>
              </a:rPr>
              <a:t>False positive ------- 5% </a:t>
            </a:r>
          </a:p>
          <a:p>
            <a:pPr>
              <a:buNone/>
            </a:pPr>
            <a:r>
              <a:rPr lang="en-US" dirty="0" smtClean="0">
                <a:latin typeface="Times New Roman" panose="02020603050405020304" pitchFamily="18" charset="0"/>
                <a:cs typeface="Times New Roman" panose="02020603050405020304" pitchFamily="18" charset="0"/>
              </a:rPr>
              <a:t>False </a:t>
            </a:r>
            <a:r>
              <a:rPr lang="en-US" dirty="0">
                <a:latin typeface="Times New Roman" panose="02020603050405020304" pitchFamily="18" charset="0"/>
                <a:cs typeface="Times New Roman" panose="02020603050405020304" pitchFamily="18" charset="0"/>
              </a:rPr>
              <a:t>negative---- 5%</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So</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need </a:t>
            </a:r>
            <a:r>
              <a:rPr lang="en-US" dirty="0">
                <a:latin typeface="Times New Roman" panose="02020603050405020304" pitchFamily="18" charset="0"/>
                <a:cs typeface="Times New Roman" panose="02020603050405020304" pitchFamily="18" charset="0"/>
              </a:rPr>
              <a:t>more emphasis on clinical presentation </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a:buNone/>
            </a:pPr>
            <a:r>
              <a:rPr lang="en-US" dirty="0" smtClean="0">
                <a:solidFill>
                  <a:srgbClr val="C00000"/>
                </a:solidFill>
                <a:latin typeface="Times New Roman" panose="02020603050405020304" pitchFamily="18" charset="0"/>
                <a:cs typeface="Times New Roman" panose="02020603050405020304" pitchFamily="18" charset="0"/>
              </a:rPr>
              <a:t>                   We got </a:t>
            </a:r>
            <a:r>
              <a:rPr lang="en-US" b="1" dirty="0" smtClean="0">
                <a:solidFill>
                  <a:srgbClr val="C00000"/>
                </a:solidFill>
                <a:latin typeface="Times New Roman" panose="02020603050405020304" pitchFamily="18" charset="0"/>
                <a:cs typeface="Times New Roman" panose="02020603050405020304" pitchFamily="18" charset="0"/>
              </a:rPr>
              <a:t>23 ( 15%)</a:t>
            </a:r>
            <a:r>
              <a:rPr lang="en-US" dirty="0" smtClean="0">
                <a:solidFill>
                  <a:srgbClr val="C00000"/>
                </a:solidFill>
                <a:latin typeface="Times New Roman" panose="02020603050405020304" pitchFamily="18" charset="0"/>
                <a:cs typeface="Times New Roman" panose="02020603050405020304" pitchFamily="18" charset="0"/>
              </a:rPr>
              <a:t> dengue patients (NS1 negative)</a:t>
            </a:r>
            <a:endParaRPr lang="en-US" dirty="0">
              <a:solidFill>
                <a:srgbClr val="C0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038864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56216" y="444137"/>
            <a:ext cx="5915203" cy="1305108"/>
          </a:xfrm>
        </p:spPr>
        <p:txBody>
          <a:bodyPr>
            <a:noAutofit/>
          </a:bodyPr>
          <a:lstStyle/>
          <a:p>
            <a:r>
              <a:rPr lang="en-US" sz="4000" b="1" dirty="0" smtClean="0">
                <a:latin typeface="Times New Roman" panose="02020603050405020304" pitchFamily="18" charset="0"/>
                <a:cs typeface="Times New Roman" panose="02020603050405020304" pitchFamily="18" charset="0"/>
              </a:rPr>
              <a:t>Blood transfusion </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31520" y="2312126"/>
            <a:ext cx="10839900" cy="3661333"/>
          </a:xfrm>
        </p:spPr>
        <p:txBody>
          <a:bodyPr/>
          <a:lstStyle/>
          <a:p>
            <a:r>
              <a:rPr lang="en-US" b="1" dirty="0" smtClean="0">
                <a:solidFill>
                  <a:srgbClr val="C00000"/>
                </a:solidFill>
                <a:latin typeface="Times New Roman" panose="02020603050405020304" pitchFamily="18" charset="0"/>
                <a:cs typeface="Times New Roman" panose="02020603050405020304" pitchFamily="18" charset="0"/>
              </a:rPr>
              <a:t>No need of Blood transfusion</a:t>
            </a:r>
          </a:p>
          <a:p>
            <a:r>
              <a:rPr lang="en-US" dirty="0" smtClean="0">
                <a:latin typeface="Times New Roman" panose="02020603050405020304" pitchFamily="18" charset="0"/>
                <a:cs typeface="Times New Roman" panose="02020603050405020304" pitchFamily="18" charset="0"/>
              </a:rPr>
              <a:t>Blood for blood loss </a:t>
            </a:r>
          </a:p>
          <a:p>
            <a:r>
              <a:rPr lang="en-US" dirty="0" smtClean="0">
                <a:latin typeface="Times New Roman" panose="02020603050405020304" pitchFamily="18" charset="0"/>
                <a:cs typeface="Times New Roman" panose="02020603050405020304" pitchFamily="18" charset="0"/>
              </a:rPr>
              <a:t>May consider in case of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E</a:t>
            </a:r>
            <a:r>
              <a:rPr lang="en-US" dirty="0" smtClean="0">
                <a:latin typeface="Times New Roman" panose="02020603050405020304" pitchFamily="18" charset="0"/>
                <a:cs typeface="Times New Roman" panose="02020603050405020304" pitchFamily="18" charset="0"/>
              </a:rPr>
              <a:t>xcessive  visible bleeding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Rapid fall  of HCT </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66295023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274320"/>
            <a:ext cx="10972800" cy="1474925"/>
          </a:xfrm>
        </p:spPr>
        <p:txBody>
          <a:bodyPr>
            <a:noAutofit/>
          </a:bodyPr>
          <a:lstStyle/>
          <a:p>
            <a:r>
              <a:rPr lang="en-US" b="1" dirty="0" smtClean="0">
                <a:latin typeface="Times New Roman" panose="02020603050405020304" pitchFamily="18" charset="0"/>
                <a:cs typeface="Times New Roman" panose="02020603050405020304" pitchFamily="18" charset="0"/>
              </a:rPr>
              <a:t>About Fluid Management</a:t>
            </a:r>
            <a:endParaRPr lang="en-US"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05394" y="2872651"/>
            <a:ext cx="11153409" cy="2953383"/>
          </a:xfrm>
        </p:spPr>
        <p:txBody>
          <a:bodyPr/>
          <a:lstStyle/>
          <a:p>
            <a:r>
              <a:rPr lang="en-US" dirty="0" smtClean="0">
                <a:latin typeface="Times New Roman" panose="02020603050405020304" pitchFamily="18" charset="0"/>
                <a:cs typeface="Times New Roman" panose="02020603050405020304" pitchFamily="18" charset="0"/>
              </a:rPr>
              <a:t>When Fluid needs rapid correction :</a:t>
            </a:r>
          </a:p>
          <a:p>
            <a:pPr>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Impending Shock / Shock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High HCT </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Narrow pulse pressure (&lt;20)</a:t>
            </a:r>
          </a:p>
        </p:txBody>
      </p:sp>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002008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a:xfrm>
            <a:off x="598620" y="1749246"/>
            <a:ext cx="10972800" cy="4710931"/>
          </a:xfrm>
        </p:spPr>
        <p:txBody>
          <a:bodyPr>
            <a:normAutofit lnSpcReduction="10000"/>
          </a:bodyPr>
          <a:lstStyle/>
          <a:p>
            <a:r>
              <a:rPr lang="en-US" dirty="0"/>
              <a:t>The spread of dengue has become a major public health concern in recent times due </a:t>
            </a:r>
            <a:r>
              <a:rPr lang="en-US" dirty="0" smtClean="0"/>
              <a:t>to alarming </a:t>
            </a:r>
            <a:r>
              <a:rPr lang="en-US" dirty="0"/>
              <a:t>climate change</a:t>
            </a:r>
            <a:r>
              <a:rPr lang="en-US" dirty="0" smtClean="0"/>
              <a:t>.</a:t>
            </a:r>
          </a:p>
          <a:p>
            <a:r>
              <a:rPr lang="en-US" dirty="0"/>
              <a:t>Using country level panel data over the 2000–2017 period</a:t>
            </a:r>
            <a:r>
              <a:rPr lang="en-US" dirty="0" smtClean="0"/>
              <a:t>, it has been confirmed that  </a:t>
            </a:r>
            <a:r>
              <a:rPr lang="en-US" dirty="0"/>
              <a:t>climate change and socio-economic variables on the incidence of </a:t>
            </a:r>
            <a:r>
              <a:rPr lang="en-US" dirty="0" smtClean="0"/>
              <a:t>dengue-borne diseases </a:t>
            </a:r>
            <a:r>
              <a:rPr lang="en-US" dirty="0"/>
              <a:t>in some of the most highly vulnerable </a:t>
            </a:r>
            <a:r>
              <a:rPr lang="en-US" dirty="0" smtClean="0"/>
              <a:t>countries.</a:t>
            </a:r>
          </a:p>
          <a:p>
            <a:r>
              <a:rPr lang="en-US" dirty="0"/>
              <a:t>Climate change is one of the worst global threats ever faced in human </a:t>
            </a:r>
            <a:r>
              <a:rPr lang="en-US" dirty="0" smtClean="0"/>
              <a:t>history.</a:t>
            </a:r>
          </a:p>
          <a:p>
            <a:pPr marL="0" indent="0">
              <a:buNone/>
            </a:pPr>
            <a:r>
              <a:rPr lang="en-US" sz="2200" dirty="0" smtClean="0"/>
              <a:t>Watts</a:t>
            </a:r>
            <a:r>
              <a:rPr lang="en-US" sz="2200" dirty="0"/>
              <a:t>, N.; </a:t>
            </a:r>
            <a:r>
              <a:rPr lang="en-US" sz="2200" dirty="0" err="1"/>
              <a:t>Adger</a:t>
            </a:r>
            <a:r>
              <a:rPr lang="en-US" sz="2200" dirty="0"/>
              <a:t>, W.N.; </a:t>
            </a:r>
            <a:r>
              <a:rPr lang="en-US" sz="2200" dirty="0" err="1"/>
              <a:t>Agnolucci</a:t>
            </a:r>
            <a:r>
              <a:rPr lang="en-US" sz="2200" dirty="0"/>
              <a:t>, P.; </a:t>
            </a:r>
            <a:r>
              <a:rPr lang="en-US" sz="2200" dirty="0" err="1"/>
              <a:t>Blackstock</a:t>
            </a:r>
            <a:r>
              <a:rPr lang="en-US" sz="2200" dirty="0"/>
              <a:t>, J.; </a:t>
            </a:r>
            <a:r>
              <a:rPr lang="en-US" sz="2200" dirty="0" err="1"/>
              <a:t>Byass</a:t>
            </a:r>
            <a:r>
              <a:rPr lang="en-US" sz="2200" dirty="0"/>
              <a:t>, P.; </a:t>
            </a:r>
            <a:r>
              <a:rPr lang="en-US" sz="2200" dirty="0" err="1"/>
              <a:t>Cai</a:t>
            </a:r>
            <a:r>
              <a:rPr lang="en-US" sz="2200" dirty="0"/>
              <a:t>, W.; Grace, D.; Li, M.; Yu, C.; Yin, Y.; et </a:t>
            </a:r>
            <a:r>
              <a:rPr lang="en-US" sz="2200" dirty="0" smtClean="0"/>
              <a:t>al. </a:t>
            </a:r>
            <a:r>
              <a:rPr lang="en-US" sz="2200" i="1" dirty="0" smtClean="0"/>
              <a:t>Health </a:t>
            </a:r>
            <a:r>
              <a:rPr lang="en-US" sz="2200" i="1" dirty="0"/>
              <a:t>and climate change: Policy responses to protect public health. Lancet </a:t>
            </a:r>
            <a:r>
              <a:rPr lang="en-US" sz="2200" b="1" i="1" dirty="0"/>
              <a:t>2015</a:t>
            </a:r>
            <a:r>
              <a:rPr lang="en-US" sz="2200" i="1" dirty="0"/>
              <a:t>, 386, 1861–1914.</a:t>
            </a:r>
            <a:endParaRPr lang="en-US" sz="2200" i="1" dirty="0"/>
          </a:p>
        </p:txBody>
      </p:sp>
    </p:spTree>
    <p:extLst>
      <p:ext uri="{BB962C8B-B14F-4D97-AF65-F5344CB8AC3E}">
        <p14:creationId xmlns:p14="http://schemas.microsoft.com/office/powerpoint/2010/main" val="15993713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404949"/>
            <a:ext cx="10972800" cy="979714"/>
          </a:xfrm>
        </p:spPr>
        <p:txBody>
          <a:bodyPr>
            <a:noAutofit/>
          </a:bodyPr>
          <a:lstStyle/>
          <a:p>
            <a:r>
              <a:rPr lang="en-US" sz="4000" b="1" dirty="0">
                <a:latin typeface="Times New Roman" panose="02020603050405020304" pitchFamily="18" charset="0"/>
                <a:cs typeface="Times New Roman" panose="02020603050405020304" pitchFamily="18" charset="0"/>
              </a:rPr>
              <a:t>Platelet transfusion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05394" y="2416629"/>
                <a:ext cx="10866026" cy="3556830"/>
              </a:xfrm>
            </p:spPr>
            <p:txBody>
              <a:bodyPr/>
              <a:lstStyle/>
              <a:p>
                <a:r>
                  <a:rPr lang="en-US" dirty="0">
                    <a:latin typeface="Times New Roman" panose="02020603050405020304" pitchFamily="18" charset="0"/>
                    <a:cs typeface="Times New Roman" panose="02020603050405020304" pitchFamily="18" charset="0"/>
                  </a:rPr>
                  <a:t>We did not give platelet transfusion even in platelet 2K/</a:t>
                </a:r>
                <a14:m>
                  <m:oMath xmlns:m="http://schemas.openxmlformats.org/officeDocument/2006/math">
                    <m:r>
                      <a:rPr lang="en-US" i="1">
                        <a:latin typeface="Cambria Math" panose="02040503050406030204" pitchFamily="18" charset="0"/>
                      </a:rPr>
                      <m:t>µ</m:t>
                    </m:r>
                  </m:oMath>
                </a14:m>
                <a:r>
                  <a:rPr lang="en-US" dirty="0">
                    <a:latin typeface="Times New Roman" panose="02020603050405020304" pitchFamily="18" charset="0"/>
                    <a:cs typeface="Times New Roman" panose="02020603050405020304" pitchFamily="18" charset="0"/>
                  </a:rPr>
                  <a:t>L </a:t>
                </a:r>
              </a:p>
              <a:p>
                <a:r>
                  <a:rPr lang="en-US" dirty="0">
                    <a:latin typeface="Times New Roman" panose="02020603050405020304" pitchFamily="18" charset="0"/>
                    <a:cs typeface="Times New Roman" panose="02020603050405020304" pitchFamily="18" charset="0"/>
                  </a:rPr>
                  <a:t>When may consider-</a:t>
                </a:r>
              </a:p>
              <a:p>
                <a:pPr marL="0" indent="0">
                  <a:buNone/>
                </a:pPr>
                <a:r>
                  <a:rPr lang="en-US" dirty="0">
                    <a:latin typeface="Times New Roman" panose="02020603050405020304" pitchFamily="18" charset="0"/>
                    <a:cs typeface="Times New Roman" panose="02020603050405020304" pitchFamily="18" charset="0"/>
                  </a:rPr>
                  <a:t>      - H/O Recent surgery with suggestive of concealed/ visible </a:t>
                </a:r>
                <a:r>
                  <a:rPr lang="en-US" dirty="0" smtClean="0">
                    <a:latin typeface="Times New Roman" panose="02020603050405020304" pitchFamily="18" charset="0"/>
                    <a:cs typeface="Times New Roman" panose="02020603050405020304" pitchFamily="18" charset="0"/>
                  </a:rPr>
                  <a:t>bleeding</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 Dengue Fever with other thrombocytopenic condition Like </a:t>
                </a:r>
                <a:r>
                  <a:rPr lang="en-US" dirty="0" smtClean="0">
                    <a:latin typeface="Times New Roman" panose="02020603050405020304" pitchFamily="18" charset="0"/>
                    <a:cs typeface="Times New Roman" panose="02020603050405020304" pitchFamily="18" charset="0"/>
                  </a:rPr>
                  <a:t>SLE</a:t>
                </a:r>
                <a:endParaRPr lang="en-US" dirty="0">
                  <a:latin typeface="Times New Roman" panose="02020603050405020304" pitchFamily="18" charset="0"/>
                  <a:cs typeface="Times New Roman" panose="02020603050405020304" pitchFamily="18"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05394" y="2416629"/>
                <a:ext cx="10866026" cy="3556830"/>
              </a:xfrm>
              <a:blipFill>
                <a:blip r:embed="rId2"/>
                <a:stretch>
                  <a:fillRect l="-1010" t="-1712"/>
                </a:stretch>
              </a:blipFill>
            </p:spPr>
            <p:txBody>
              <a:bodyPr/>
              <a:lstStyle/>
              <a:p>
                <a:r>
                  <a:rPr lang="en-US">
                    <a:noFill/>
                  </a:rPr>
                  <a:t> </a:t>
                </a:r>
              </a:p>
            </p:txBody>
          </p:sp>
        </mc:Fallback>
      </mc:AlternateContent>
    </p:spTree>
    <p:extLst>
      <p:ext uri="{BB962C8B-B14F-4D97-AF65-F5344CB8AC3E}">
        <p14:creationId xmlns:p14="http://schemas.microsoft.com/office/powerpoint/2010/main" val="37767858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339635"/>
            <a:ext cx="10972800" cy="1149532"/>
          </a:xfrm>
        </p:spPr>
        <p:txBody>
          <a:bodyPr>
            <a:noAutofit/>
          </a:bodyPr>
          <a:lstStyle/>
          <a:p>
            <a:r>
              <a:rPr lang="en-US" b="1" dirty="0">
                <a:latin typeface="Times New Roman" panose="02020603050405020304" pitchFamily="18" charset="0"/>
                <a:cs typeface="Times New Roman" panose="02020603050405020304" pitchFamily="18" charset="0"/>
              </a:rPr>
              <a:t>Management highlights</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marL="0" indent="0">
              <a:buNone/>
            </a:pPr>
            <a:r>
              <a:rPr lang="en-US" b="1" dirty="0">
                <a:latin typeface="Times New Roman" panose="02020603050405020304" pitchFamily="18" charset="0"/>
                <a:cs typeface="Times New Roman" panose="02020603050405020304" pitchFamily="18" charset="0"/>
              </a:rPr>
              <a:t>Out of 150 patients</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3 patients got </a:t>
            </a:r>
            <a:r>
              <a:rPr lang="en-US" dirty="0" err="1">
                <a:latin typeface="Times New Roman" panose="02020603050405020304" pitchFamily="18" charset="0"/>
                <a:cs typeface="Times New Roman" panose="02020603050405020304" pitchFamily="18" charset="0"/>
              </a:rPr>
              <a:t>Apheretic</a:t>
            </a:r>
            <a:r>
              <a:rPr lang="en-US" dirty="0">
                <a:latin typeface="Times New Roman" panose="02020603050405020304" pitchFamily="18" charset="0"/>
                <a:cs typeface="Times New Roman" panose="02020603050405020304" pitchFamily="18" charset="0"/>
              </a:rPr>
              <a:t> platelet transfusion</a:t>
            </a:r>
          </a:p>
          <a:p>
            <a:r>
              <a:rPr lang="en-US" dirty="0">
                <a:latin typeface="Times New Roman" panose="02020603050405020304" pitchFamily="18" charset="0"/>
                <a:cs typeface="Times New Roman" panose="02020603050405020304" pitchFamily="18" charset="0"/>
              </a:rPr>
              <a:t>3 patients got whole blood transfusion (</a:t>
            </a:r>
            <a:r>
              <a:rPr lang="en-US" dirty="0" err="1">
                <a:latin typeface="Times New Roman" panose="02020603050405020304" pitchFamily="18" charset="0"/>
                <a:cs typeface="Times New Roman" panose="02020603050405020304" pitchFamily="18" charset="0"/>
              </a:rPr>
              <a:t>menorrhegia</a:t>
            </a:r>
            <a:r>
              <a:rPr lang="en-US" dirty="0">
                <a:latin typeface="Times New Roman" panose="02020603050405020304" pitchFamily="18" charset="0"/>
                <a:cs typeface="Times New Roman" panose="02020603050405020304" pitchFamily="18" charset="0"/>
              </a:rPr>
              <a:t> 2, GI bleeding 1)</a:t>
            </a:r>
          </a:p>
          <a:p>
            <a:r>
              <a:rPr lang="en-US" dirty="0">
                <a:latin typeface="Times New Roman" panose="02020603050405020304" pitchFamily="18" charset="0"/>
                <a:cs typeface="Times New Roman" panose="02020603050405020304" pitchFamily="18" charset="0"/>
              </a:rPr>
              <a:t>Colloid Infusion – 15 cases ( 10% )</a:t>
            </a:r>
          </a:p>
          <a:p>
            <a:r>
              <a:rPr lang="en-US" dirty="0">
                <a:latin typeface="Times New Roman" panose="02020603050405020304" pitchFamily="18" charset="0"/>
                <a:cs typeface="Times New Roman" panose="02020603050405020304" pitchFamily="18" charset="0"/>
              </a:rPr>
              <a:t>90% management with </a:t>
            </a:r>
            <a:r>
              <a:rPr lang="en-US" dirty="0" err="1">
                <a:latin typeface="Times New Roman" panose="02020603050405020304" pitchFamily="18" charset="0"/>
                <a:cs typeface="Times New Roman" panose="02020603050405020304" pitchFamily="18" charset="0"/>
              </a:rPr>
              <a:t>Crystaloid</a:t>
            </a:r>
            <a:r>
              <a:rPr lang="en-US" dirty="0">
                <a:latin typeface="Times New Roman" panose="02020603050405020304" pitchFamily="18" charset="0"/>
                <a:cs typeface="Times New Roman" panose="02020603050405020304" pitchFamily="18" charset="0"/>
              </a:rPr>
              <a:t> fluid</a:t>
            </a:r>
          </a:p>
          <a:p>
            <a:r>
              <a:rPr lang="en-US" dirty="0">
                <a:latin typeface="Times New Roman" panose="02020603050405020304" pitchFamily="18" charset="0"/>
                <a:cs typeface="Times New Roman" panose="02020603050405020304" pitchFamily="18" charset="0"/>
              </a:rPr>
              <a:t>1/3</a:t>
            </a:r>
            <a:r>
              <a:rPr lang="en-US" baseline="30000" dirty="0">
                <a:latin typeface="Times New Roman" panose="02020603050405020304" pitchFamily="18" charset="0"/>
                <a:cs typeface="Times New Roman" panose="02020603050405020304" pitchFamily="18" charset="0"/>
              </a:rPr>
              <a:t>rd</a:t>
            </a:r>
            <a:r>
              <a:rPr lang="en-US" dirty="0">
                <a:latin typeface="Times New Roman" panose="02020603050405020304" pitchFamily="18" charset="0"/>
                <a:cs typeface="Times New Roman" panose="02020603050405020304" pitchFamily="18" charset="0"/>
              </a:rPr>
              <a:t>  of patients were managed poor before admission or delayed report to </a:t>
            </a:r>
            <a:r>
              <a:rPr lang="en-US" dirty="0" smtClean="0">
                <a:latin typeface="Times New Roman" panose="02020603050405020304" pitchFamily="18" charset="0"/>
                <a:cs typeface="Times New Roman" panose="02020603050405020304" pitchFamily="18" charset="0"/>
              </a:rPr>
              <a:t>hospital</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956899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248195"/>
            <a:ext cx="10060671" cy="1306286"/>
          </a:xfrm>
        </p:spPr>
        <p:txBody>
          <a:bodyPr>
            <a:normAutofit/>
          </a:bodyPr>
          <a:lstStyle/>
          <a:p>
            <a:r>
              <a:rPr lang="en-US" sz="4400" b="1" dirty="0" smtClean="0">
                <a:latin typeface="Times New Roman" panose="02020603050405020304" pitchFamily="18" charset="0"/>
                <a:cs typeface="Times New Roman" panose="02020603050405020304" pitchFamily="18" charset="0"/>
              </a:rPr>
              <a:t>Prognosis</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162594" y="1985554"/>
            <a:ext cx="9810206" cy="3987905"/>
          </a:xfrm>
        </p:spPr>
        <p:txBody>
          <a:bodyPr/>
          <a:lstStyle/>
          <a:p>
            <a:r>
              <a:rPr lang="en-US" dirty="0" smtClean="0">
                <a:latin typeface="Times New Roman" panose="02020603050405020304" pitchFamily="18" charset="0"/>
                <a:cs typeface="Times New Roman" panose="02020603050405020304" pitchFamily="18" charset="0"/>
              </a:rPr>
              <a:t>Early development of Leucopenia progress to plasma leakage more rapidly and may have a worst course</a:t>
            </a:r>
          </a:p>
          <a:p>
            <a:r>
              <a:rPr lang="en-US" dirty="0" smtClean="0">
                <a:latin typeface="Times New Roman" panose="02020603050405020304" pitchFamily="18" charset="0"/>
                <a:cs typeface="Times New Roman" panose="02020603050405020304" pitchFamily="18" charset="0"/>
              </a:rPr>
              <a:t>HCT &gt; 48 needs urgent fluid management </a:t>
            </a:r>
          </a:p>
          <a:p>
            <a:r>
              <a:rPr lang="en-US" dirty="0" smtClean="0">
                <a:latin typeface="Times New Roman" panose="02020603050405020304" pitchFamily="18" charset="0"/>
                <a:cs typeface="Times New Roman" panose="02020603050405020304" pitchFamily="18" charset="0"/>
              </a:rPr>
              <a:t>HCT &lt;30 needs to check internal bleeding</a:t>
            </a:r>
          </a:p>
          <a:p>
            <a:r>
              <a:rPr lang="en-US" dirty="0" smtClean="0">
                <a:latin typeface="Times New Roman" panose="02020603050405020304" pitchFamily="18" charset="0"/>
                <a:cs typeface="Times New Roman" panose="02020603050405020304" pitchFamily="18" charset="0"/>
              </a:rPr>
              <a:t>Ig G positive patient may need special consideration </a:t>
            </a:r>
          </a:p>
          <a:p>
            <a:r>
              <a:rPr lang="en-US" dirty="0" smtClean="0">
                <a:latin typeface="Times New Roman" panose="02020603050405020304" pitchFamily="18" charset="0"/>
                <a:cs typeface="Times New Roman" panose="02020603050405020304" pitchFamily="18" charset="0"/>
              </a:rPr>
              <a:t>Dengue fever with leukocytosis need to consider pancreatitis/pneumonia</a:t>
            </a:r>
          </a:p>
          <a:p>
            <a:r>
              <a:rPr lang="en-US" dirty="0" smtClean="0">
                <a:latin typeface="Times New Roman" panose="02020603050405020304" pitchFamily="18" charset="0"/>
                <a:cs typeface="Times New Roman" panose="02020603050405020304" pitchFamily="18" charset="0"/>
              </a:rPr>
              <a:t>Development of Itching suggests recovery</a:t>
            </a:r>
            <a:endParaRPr lang="en-US"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2506223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620" y="653143"/>
            <a:ext cx="10972800" cy="600891"/>
          </a:xfrm>
        </p:spPr>
        <p:txBody>
          <a:bodyPr>
            <a:noAutofit/>
          </a:bodyPr>
          <a:lstStyle/>
          <a:p>
            <a:r>
              <a:rPr lang="en-US" sz="4000" b="1" dirty="0" smtClean="0">
                <a:latin typeface="Times New Roman" panose="02020603050405020304" pitchFamily="18" charset="0"/>
                <a:cs typeface="Times New Roman" panose="02020603050405020304" pitchFamily="18" charset="0"/>
              </a:rPr>
              <a:t>Alarming for Future</a:t>
            </a: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70708" y="2168434"/>
            <a:ext cx="10800711" cy="3805025"/>
          </a:xfrm>
        </p:spPr>
        <p:txBody>
          <a:bodyPr/>
          <a:lstStyle/>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Sensitivity of NS1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Prolonged Loose motions (may lead to irreversible shock)</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Acute renal failure </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Co-infection</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HLH</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Plasma leakage even without fever</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16642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Picture 2" descr="C:\Users\DOCTOR\Desktop\Zika-Mosquitoes.jpg"/>
          <p:cNvPicPr>
            <a:picLocks noGrp="1" noChangeAspect="1" noChangeArrowheads="1"/>
          </p:cNvPicPr>
          <p:nvPr>
            <p:ph idx="1"/>
          </p:nvPr>
        </p:nvPicPr>
        <p:blipFill>
          <a:blip r:embed="rId2"/>
          <a:srcRect/>
          <a:stretch>
            <a:fillRect/>
          </a:stretch>
        </p:blipFill>
        <p:spPr bwMode="auto">
          <a:xfrm>
            <a:off x="598488" y="1169773"/>
            <a:ext cx="10972800" cy="5041557"/>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2869" t="12358" b="8612"/>
          <a:stretch/>
        </p:blipFill>
        <p:spPr>
          <a:xfrm>
            <a:off x="1469666" y="1305755"/>
            <a:ext cx="9647988" cy="5378823"/>
          </a:xfrm>
        </p:spPr>
      </p:pic>
      <p:sp>
        <p:nvSpPr>
          <p:cNvPr id="3" name="TextBox 2"/>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7789888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77840" y="3872044"/>
            <a:ext cx="3604430" cy="1980116"/>
          </a:xfrm>
        </p:spPr>
      </p:pic>
      <p:sp>
        <p:nvSpPr>
          <p:cNvPr id="6" name="TextBox 5"/>
          <p:cNvSpPr txBox="1"/>
          <p:nvPr/>
        </p:nvSpPr>
        <p:spPr>
          <a:xfrm rot="20375574">
            <a:off x="2067886" y="781861"/>
            <a:ext cx="7183488" cy="4339650"/>
          </a:xfrm>
          <a:prstGeom prst="rect">
            <a:avLst/>
          </a:prstGeom>
          <a:noFill/>
        </p:spPr>
        <p:txBody>
          <a:bodyPr wrap="square" rtlCol="0">
            <a:spAutoFit/>
          </a:bodyPr>
          <a:lstStyle/>
          <a:p>
            <a:r>
              <a:rPr lang="en-US" sz="13800" b="1" i="1" dirty="0" smtClean="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Thank You</a:t>
            </a:r>
            <a:endParaRPr lang="en-US" sz="13800" b="1" i="1" dirty="0">
              <a:solidFill>
                <a:srgbClr val="7030A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1351172" y="6684578"/>
            <a:ext cx="840828" cy="156819"/>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5737216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http://www.searo.who.int/70-years-who-in-south-east-asia-region.png"/>
          <p:cNvPicPr>
            <a:picLocks noGrp="1"/>
          </p:cNvPicPr>
          <p:nvPr>
            <p:ph idx="1"/>
          </p:nvPr>
        </p:nvPicPr>
        <p:blipFill>
          <a:blip r:embed="rId2"/>
          <a:srcRect/>
          <a:stretch>
            <a:fillRect/>
          </a:stretch>
        </p:blipFill>
        <p:spPr bwMode="auto">
          <a:xfrm>
            <a:off x="0" y="1138425"/>
            <a:ext cx="11079678" cy="5719575"/>
          </a:xfrm>
          <a:prstGeom prst="rect">
            <a:avLst/>
          </a:prstGeom>
          <a:noFill/>
          <a:ln w="9525">
            <a:noFill/>
            <a:miter lim="800000"/>
            <a:headEnd/>
            <a:tailEnd/>
          </a:ln>
        </p:spPr>
      </p:pic>
    </p:spTree>
    <p:extLst>
      <p:ext uri="{BB962C8B-B14F-4D97-AF65-F5344CB8AC3E}">
        <p14:creationId xmlns:p14="http://schemas.microsoft.com/office/powerpoint/2010/main" val="3612191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descr="http://who.int/features/2016/el-nino-3-630x420-2.jpg"/>
          <p:cNvPicPr>
            <a:picLocks noGrp="1"/>
          </p:cNvPicPr>
          <p:nvPr>
            <p:ph idx="1"/>
          </p:nvPr>
        </p:nvPicPr>
        <p:blipFill>
          <a:blip r:embed="rId2"/>
          <a:srcRect/>
          <a:stretch>
            <a:fillRect/>
          </a:stretch>
        </p:blipFill>
        <p:spPr bwMode="auto">
          <a:xfrm>
            <a:off x="0" y="700645"/>
            <a:ext cx="11732821" cy="6157356"/>
          </a:xfrm>
          <a:prstGeom prst="rect">
            <a:avLst/>
          </a:prstGeom>
          <a:noFill/>
          <a:ln w="9525">
            <a:noFill/>
            <a:miter lim="800000"/>
            <a:headEnd/>
            <a:tailEnd/>
          </a:ln>
        </p:spPr>
      </p:pic>
    </p:spTree>
    <p:extLst>
      <p:ext uri="{BB962C8B-B14F-4D97-AF65-F5344CB8AC3E}">
        <p14:creationId xmlns:p14="http://schemas.microsoft.com/office/powerpoint/2010/main" val="4193173304"/>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1" id="{BBDC6448-1DBE-4D19-A00D-0E33FDDA7E5F}" vid="{1CB5ED1C-2E45-4EF1-89EB-F447AA5CE217}"/>
    </a:ext>
  </a:extLst>
</a:theme>
</file>

<file path=docProps/app.xml><?xml version="1.0" encoding="utf-8"?>
<Properties xmlns="http://schemas.openxmlformats.org/officeDocument/2006/extended-properties" xmlns:vt="http://schemas.openxmlformats.org/officeDocument/2006/docPropsVTypes">
  <Template>Theme1</Template>
  <TotalTime>872</TotalTime>
  <Words>2395</Words>
  <Application>Microsoft Office PowerPoint</Application>
  <PresentationFormat>Widescreen</PresentationFormat>
  <Paragraphs>340</Paragraphs>
  <Slides>76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76</vt:i4>
      </vt:variant>
    </vt:vector>
  </HeadingPairs>
  <TitlesOfParts>
    <vt:vector size="85" baseType="lpstr">
      <vt:lpstr>SimSun</vt:lpstr>
      <vt:lpstr>Arial</vt:lpstr>
      <vt:lpstr>Calibri</vt:lpstr>
      <vt:lpstr>Cambria Math</vt:lpstr>
      <vt:lpstr>Times New Roman</vt:lpstr>
      <vt:lpstr>URWPalladioL-Bold</vt:lpstr>
      <vt:lpstr>URWPalladioL-Ital</vt:lpstr>
      <vt:lpstr>URWPalladioL-Roma</vt:lpstr>
      <vt:lpstr>Theme1</vt:lpstr>
      <vt:lpstr>PowerPoint Presentation</vt:lpstr>
      <vt:lpstr>New guideline 2018</vt:lpstr>
      <vt:lpstr>PowerPoint Presentation</vt:lpstr>
      <vt:lpstr>PowerPoint Presentation</vt:lpstr>
      <vt:lpstr>Clinical Picture of Dengue : South Asia (July &amp; August,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Prediction and Future</vt:lpstr>
      <vt:lpstr>PowerPoint Presentation</vt:lpstr>
      <vt:lpstr>PowerPoint Presentation</vt:lpstr>
      <vt:lpstr>Climate Change – El Nino</vt:lpstr>
      <vt:lpstr>Contd</vt:lpstr>
      <vt:lpstr>PowerPoint Presentation</vt:lpstr>
      <vt:lpstr>Dengue fever and dengue haemorrhagic fever epidemiological changes </vt:lpstr>
      <vt:lpstr>PowerPoint Presentation</vt:lpstr>
      <vt:lpstr>PowerPoint Presentation</vt:lpstr>
      <vt:lpstr>PowerPoint Presentation</vt:lpstr>
      <vt:lpstr>PowerPoint Presentation</vt:lpstr>
      <vt:lpstr>PowerPoint Presentation</vt:lpstr>
      <vt:lpstr>Dengue: Bangladesh (1 January to 16 September 2019) Health Emergency operation centre, DGHS</vt:lpstr>
      <vt:lpstr>PowerPoint Presentation</vt:lpstr>
      <vt:lpstr>PowerPoint Presentation</vt:lpstr>
      <vt:lpstr>PowerPoint Presentation</vt:lpstr>
      <vt:lpstr>PowerPoint Presentation</vt:lpstr>
      <vt:lpstr>Responsible dengue viral particles</vt:lpstr>
      <vt:lpstr>Tissue Tropism </vt:lpstr>
      <vt:lpstr>PowerPoint Presentation</vt:lpstr>
      <vt:lpstr>PowerPoint Presentation</vt:lpstr>
      <vt:lpstr>PowerPoint Presentation</vt:lpstr>
      <vt:lpstr>PowerPoint Presentation</vt:lpstr>
      <vt:lpstr>Why study pathogenesis? </vt:lpstr>
      <vt:lpstr>Evidence of Plasma leakage </vt:lpstr>
      <vt:lpstr>Evidence of Plasma leakage </vt:lpstr>
      <vt:lpstr>Dengue Case Classification by Severity</vt:lpstr>
      <vt:lpstr>PowerPoint Presentation</vt:lpstr>
      <vt:lpstr>PowerPoint Presentation</vt:lpstr>
      <vt:lpstr>Changing Pattern</vt:lpstr>
      <vt:lpstr>Changing Pattern</vt:lpstr>
      <vt:lpstr>PowerPoint Presentation</vt:lpstr>
      <vt:lpstr>Changing Pattern</vt:lpstr>
      <vt:lpstr>Changing Pattern </vt:lpstr>
      <vt:lpstr>PowerPoint Presentation</vt:lpstr>
      <vt:lpstr>Dengue virus serotype 2 and 3 causing high morbidity and mortality in Swat, Pakistan </vt:lpstr>
      <vt:lpstr>Last year Out break Observation - 2018</vt:lpstr>
      <vt:lpstr>This year Out break Observation - 2019</vt:lpstr>
      <vt:lpstr>Special observations 2019</vt:lpstr>
      <vt:lpstr>Usual / Typical clinical presentations in DF</vt:lpstr>
      <vt:lpstr>Data from  150 Patients, 2019</vt:lpstr>
      <vt:lpstr>Dengue Case Group (150 data)</vt:lpstr>
      <vt:lpstr>Clinical Presentations ( Symptom/ Sign)</vt:lpstr>
      <vt:lpstr>Contd.</vt:lpstr>
      <vt:lpstr>Investigations</vt:lpstr>
      <vt:lpstr>Dengue with Co-infection </vt:lpstr>
      <vt:lpstr>Dengue with Splenomegaly </vt:lpstr>
      <vt:lpstr>Changing Fever pattern :  Onset of afebrile period </vt:lpstr>
      <vt:lpstr>About HLH</vt:lpstr>
      <vt:lpstr>HLH (Diagnostic Criteria)</vt:lpstr>
      <vt:lpstr>HLH (Treatment)</vt:lpstr>
      <vt:lpstr>PowerPoint Presentation</vt:lpstr>
      <vt:lpstr>HLH Experience </vt:lpstr>
      <vt:lpstr>Excessive Menstrual Bleeding</vt:lpstr>
      <vt:lpstr> About NS1</vt:lpstr>
      <vt:lpstr>Blood transfusion </vt:lpstr>
      <vt:lpstr>About Fluid Management</vt:lpstr>
      <vt:lpstr>Platelet transfusion</vt:lpstr>
      <vt:lpstr>Management highlights</vt:lpstr>
      <vt:lpstr>Prognosis</vt:lpstr>
      <vt:lpstr>Alarming for Future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Saikat</dc:creator>
  <cp:lastModifiedBy>Dr.Tariqul Islam</cp:lastModifiedBy>
  <cp:revision>105</cp:revision>
  <dcterms:created xsi:type="dcterms:W3CDTF">2019-09-12T13:41:34Z</dcterms:created>
  <dcterms:modified xsi:type="dcterms:W3CDTF">2019-10-23T07:45:45Z</dcterms:modified>
</cp:coreProperties>
</file>